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4"/>
    <p:sldMasterId id="2147483695" r:id="rId5"/>
    <p:sldMasterId id="2147483682" r:id="rId6"/>
  </p:sldMasterIdLst>
  <p:notesMasterIdLst>
    <p:notesMasterId r:id="rId30"/>
  </p:notesMasterIdLst>
  <p:handoutMasterIdLst>
    <p:handoutMasterId r:id="rId31"/>
  </p:handoutMasterIdLst>
  <p:sldIdLst>
    <p:sldId id="261" r:id="rId7"/>
    <p:sldId id="354" r:id="rId8"/>
    <p:sldId id="353" r:id="rId9"/>
    <p:sldId id="323" r:id="rId10"/>
    <p:sldId id="324" r:id="rId11"/>
    <p:sldId id="325" r:id="rId12"/>
    <p:sldId id="326" r:id="rId13"/>
    <p:sldId id="332" r:id="rId14"/>
    <p:sldId id="331" r:id="rId15"/>
    <p:sldId id="327" r:id="rId16"/>
    <p:sldId id="328" r:id="rId17"/>
    <p:sldId id="333" r:id="rId18"/>
    <p:sldId id="329" r:id="rId19"/>
    <p:sldId id="330" r:id="rId20"/>
    <p:sldId id="334" r:id="rId21"/>
    <p:sldId id="335" r:id="rId22"/>
    <p:sldId id="336" r:id="rId23"/>
    <p:sldId id="338" r:id="rId24"/>
    <p:sldId id="341" r:id="rId25"/>
    <p:sldId id="349" r:id="rId26"/>
    <p:sldId id="344" r:id="rId27"/>
    <p:sldId id="345" r:id="rId28"/>
    <p:sldId id="350" r:id="rId29"/>
  </p:sldIdLst>
  <p:sldSz cx="9144000" cy="6858000" type="screen4x3"/>
  <p:notesSz cx="6858000" cy="9144000"/>
  <p:defaultTextStyle>
    <a:defPPr>
      <a:defRPr lang="en-US"/>
    </a:defPPr>
    <a:lvl1pPr algn="l" rtl="0" eaLnBrk="0" fontAlgn="base" hangingPunct="0">
      <a:spcBef>
        <a:spcPct val="0"/>
      </a:spcBef>
      <a:spcAft>
        <a:spcPct val="0"/>
      </a:spcAft>
      <a:defRPr sz="2400" kern="1200" baseline="-25000">
        <a:solidFill>
          <a:schemeClr val="tx1"/>
        </a:solidFill>
        <a:latin typeface="Times"/>
        <a:ea typeface="+mn-ea"/>
        <a:cs typeface="+mn-cs"/>
      </a:defRPr>
    </a:lvl1pPr>
    <a:lvl2pPr marL="457200" algn="l" rtl="0" eaLnBrk="0" fontAlgn="base" hangingPunct="0">
      <a:spcBef>
        <a:spcPct val="0"/>
      </a:spcBef>
      <a:spcAft>
        <a:spcPct val="0"/>
      </a:spcAft>
      <a:defRPr sz="2400" kern="1200" baseline="-25000">
        <a:solidFill>
          <a:schemeClr val="tx1"/>
        </a:solidFill>
        <a:latin typeface="Times"/>
        <a:ea typeface="+mn-ea"/>
        <a:cs typeface="+mn-cs"/>
      </a:defRPr>
    </a:lvl2pPr>
    <a:lvl3pPr marL="914400" algn="l" rtl="0" eaLnBrk="0" fontAlgn="base" hangingPunct="0">
      <a:spcBef>
        <a:spcPct val="0"/>
      </a:spcBef>
      <a:spcAft>
        <a:spcPct val="0"/>
      </a:spcAft>
      <a:defRPr sz="2400" kern="1200" baseline="-25000">
        <a:solidFill>
          <a:schemeClr val="tx1"/>
        </a:solidFill>
        <a:latin typeface="Times"/>
        <a:ea typeface="+mn-ea"/>
        <a:cs typeface="+mn-cs"/>
      </a:defRPr>
    </a:lvl3pPr>
    <a:lvl4pPr marL="1371600" algn="l" rtl="0" eaLnBrk="0" fontAlgn="base" hangingPunct="0">
      <a:spcBef>
        <a:spcPct val="0"/>
      </a:spcBef>
      <a:spcAft>
        <a:spcPct val="0"/>
      </a:spcAft>
      <a:defRPr sz="2400" kern="1200" baseline="-25000">
        <a:solidFill>
          <a:schemeClr val="tx1"/>
        </a:solidFill>
        <a:latin typeface="Times"/>
        <a:ea typeface="+mn-ea"/>
        <a:cs typeface="+mn-cs"/>
      </a:defRPr>
    </a:lvl4pPr>
    <a:lvl5pPr marL="1828800" algn="l" rtl="0" eaLnBrk="0" fontAlgn="base" hangingPunct="0">
      <a:spcBef>
        <a:spcPct val="0"/>
      </a:spcBef>
      <a:spcAft>
        <a:spcPct val="0"/>
      </a:spcAft>
      <a:defRPr sz="2400" kern="1200" baseline="-25000">
        <a:solidFill>
          <a:schemeClr val="tx1"/>
        </a:solidFill>
        <a:latin typeface="Times"/>
        <a:ea typeface="+mn-ea"/>
        <a:cs typeface="+mn-cs"/>
      </a:defRPr>
    </a:lvl5pPr>
    <a:lvl6pPr marL="2286000" algn="l" defTabSz="914400" rtl="0" eaLnBrk="1" latinLnBrk="0" hangingPunct="1">
      <a:defRPr sz="2400" kern="1200" baseline="-25000">
        <a:solidFill>
          <a:schemeClr val="tx1"/>
        </a:solidFill>
        <a:latin typeface="Times"/>
        <a:ea typeface="+mn-ea"/>
        <a:cs typeface="+mn-cs"/>
      </a:defRPr>
    </a:lvl6pPr>
    <a:lvl7pPr marL="2743200" algn="l" defTabSz="914400" rtl="0" eaLnBrk="1" latinLnBrk="0" hangingPunct="1">
      <a:defRPr sz="2400" kern="1200" baseline="-25000">
        <a:solidFill>
          <a:schemeClr val="tx1"/>
        </a:solidFill>
        <a:latin typeface="Times"/>
        <a:ea typeface="+mn-ea"/>
        <a:cs typeface="+mn-cs"/>
      </a:defRPr>
    </a:lvl7pPr>
    <a:lvl8pPr marL="3200400" algn="l" defTabSz="914400" rtl="0" eaLnBrk="1" latinLnBrk="0" hangingPunct="1">
      <a:defRPr sz="2400" kern="1200" baseline="-25000">
        <a:solidFill>
          <a:schemeClr val="tx1"/>
        </a:solidFill>
        <a:latin typeface="Times"/>
        <a:ea typeface="+mn-ea"/>
        <a:cs typeface="+mn-cs"/>
      </a:defRPr>
    </a:lvl8pPr>
    <a:lvl9pPr marL="3657600" algn="l" defTabSz="914400" rtl="0" eaLnBrk="1" latinLnBrk="0" hangingPunct="1">
      <a:defRPr sz="2400" kern="1200" baseline="-25000">
        <a:solidFill>
          <a:schemeClr val="tx1"/>
        </a:solidFill>
        <a:latin typeface="Times"/>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Rock" initials="JR" lastIdx="15" clrIdx="0"/>
  <p:cmAuthor id="1" name="Amber Murphy" initials="AM" lastIdx="7" clrIdx="1"/>
  <p:cmAuthor id="2" name="Angelia Norris" initials="AN" lastIdx="6" clrIdx="2"/>
  <p:cmAuthor id="3" name="Mary Easterling" initials="ME" lastIdx="6" clrIdx="3"/>
  <p:cmAuthor id="4" name="Lindsay Cannaday" initials="LC"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C8"/>
    <a:srgbClr val="55165E"/>
    <a:srgbClr val="00948E"/>
    <a:srgbClr val="FFFFFF"/>
    <a:srgbClr val="D37921"/>
    <a:srgbClr val="0C7B87"/>
    <a:srgbClr val="5E8A26"/>
    <a:srgbClr val="950D2E"/>
    <a:srgbClr val="003E70"/>
    <a:srgbClr val="ADD2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9" autoAdjust="0"/>
    <p:restoredTop sz="94660" autoAdjust="0"/>
  </p:normalViewPr>
  <p:slideViewPr>
    <p:cSldViewPr showGuides="1">
      <p:cViewPr varScale="1">
        <p:scale>
          <a:sx n="59" d="100"/>
          <a:sy n="59" d="100"/>
        </p:scale>
        <p:origin x="1408"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aseline="0"/>
            </a:lvl1pPr>
          </a:lstStyle>
          <a:p>
            <a:endParaRPr lang="en-US" dirty="0"/>
          </a:p>
        </p:txBody>
      </p:sp>
      <p:sp>
        <p:nvSpPr>
          <p:cNvPr id="133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0"/>
            </a:lvl1pPr>
          </a:lstStyle>
          <a:p>
            <a:endParaRPr lang="en-US" dirty="0"/>
          </a:p>
        </p:txBody>
      </p:sp>
      <p:sp>
        <p:nvSpPr>
          <p:cNvPr id="133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aseline="0"/>
            </a:lvl1pPr>
          </a:lstStyle>
          <a:p>
            <a:endParaRPr lang="en-US" dirty="0"/>
          </a:p>
        </p:txBody>
      </p:sp>
      <p:sp>
        <p:nvSpPr>
          <p:cNvPr id="133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lvl1pPr>
          </a:lstStyle>
          <a:p>
            <a:fld id="{DE93ADB6-D1F7-4980-B79E-8DD86B3271EB}" type="slidenum">
              <a:rPr lang="en-US"/>
              <a:pPr/>
              <a:t>‹#›</a:t>
            </a:fld>
            <a:endParaRPr lang="en-US" dirty="0"/>
          </a:p>
        </p:txBody>
      </p:sp>
    </p:spTree>
    <p:extLst>
      <p:ext uri="{BB962C8B-B14F-4D97-AF65-F5344CB8AC3E}">
        <p14:creationId xmlns:p14="http://schemas.microsoft.com/office/powerpoint/2010/main" val="2462778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aseline="0"/>
            </a:lvl1pPr>
          </a:lstStyle>
          <a:p>
            <a:endParaRPr lang="en-US" dirty="0"/>
          </a:p>
        </p:txBody>
      </p:sp>
      <p:sp>
        <p:nvSpPr>
          <p:cNvPr id="92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0"/>
            </a:lvl1pPr>
          </a:lstStyle>
          <a:p>
            <a:endParaRPr lang="en-US" dirty="0"/>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aseline="0"/>
            </a:lvl1pPr>
          </a:lstStyle>
          <a:p>
            <a:endParaRPr lang="en-US" dirty="0"/>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lvl1pPr>
          </a:lstStyle>
          <a:p>
            <a:fld id="{3C48FBE0-5169-4544-A09A-18526FC3152C}" type="slidenum">
              <a:rPr lang="en-US"/>
              <a:pPr/>
              <a:t>‹#›</a:t>
            </a:fld>
            <a:endParaRPr lang="en-US" dirty="0"/>
          </a:p>
        </p:txBody>
      </p:sp>
    </p:spTree>
    <p:extLst>
      <p:ext uri="{BB962C8B-B14F-4D97-AF65-F5344CB8AC3E}">
        <p14:creationId xmlns:p14="http://schemas.microsoft.com/office/powerpoint/2010/main" val="130413855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a:ea typeface="+mn-ea"/>
        <a:cs typeface="+mn-cs"/>
      </a:defRPr>
    </a:lvl1pPr>
    <a:lvl2pPr marL="457200" algn="l" rtl="0" fontAlgn="base">
      <a:spcBef>
        <a:spcPct val="30000"/>
      </a:spcBef>
      <a:spcAft>
        <a:spcPct val="0"/>
      </a:spcAft>
      <a:defRPr sz="1200" kern="1200">
        <a:solidFill>
          <a:schemeClr val="tx1"/>
        </a:solidFill>
        <a:latin typeface="Times"/>
        <a:ea typeface="+mn-ea"/>
        <a:cs typeface="+mn-cs"/>
      </a:defRPr>
    </a:lvl2pPr>
    <a:lvl3pPr marL="914400" algn="l" rtl="0" fontAlgn="base">
      <a:spcBef>
        <a:spcPct val="30000"/>
      </a:spcBef>
      <a:spcAft>
        <a:spcPct val="0"/>
      </a:spcAft>
      <a:defRPr sz="1200" kern="1200">
        <a:solidFill>
          <a:schemeClr val="tx1"/>
        </a:solidFill>
        <a:latin typeface="Times"/>
        <a:ea typeface="+mn-ea"/>
        <a:cs typeface="+mn-cs"/>
      </a:defRPr>
    </a:lvl3pPr>
    <a:lvl4pPr marL="1371600" algn="l" rtl="0" fontAlgn="base">
      <a:spcBef>
        <a:spcPct val="30000"/>
      </a:spcBef>
      <a:spcAft>
        <a:spcPct val="0"/>
      </a:spcAft>
      <a:defRPr sz="1200" kern="1200">
        <a:solidFill>
          <a:schemeClr val="tx1"/>
        </a:solidFill>
        <a:latin typeface="Times"/>
        <a:ea typeface="+mn-ea"/>
        <a:cs typeface="+mn-cs"/>
      </a:defRPr>
    </a:lvl4pPr>
    <a:lvl5pPr marL="1828800" algn="l" rtl="0" fontAlgn="base">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48FBE0-5169-4544-A09A-18526FC3152C}" type="slidenum">
              <a:rPr lang="en-US" smtClean="0"/>
              <a:pPr/>
              <a:t>1</a:t>
            </a:fld>
            <a:endParaRPr lang="en-US" dirty="0"/>
          </a:p>
        </p:txBody>
      </p:sp>
    </p:spTree>
    <p:extLst>
      <p:ext uri="{BB962C8B-B14F-4D97-AF65-F5344CB8AC3E}">
        <p14:creationId xmlns:p14="http://schemas.microsoft.com/office/powerpoint/2010/main" val="3598190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48FBE0-5169-4544-A09A-18526FC3152C}" type="slidenum">
              <a:rPr lang="en-US" smtClean="0"/>
              <a:pPr/>
              <a:t>8</a:t>
            </a:fld>
            <a:endParaRPr lang="en-US" dirty="0"/>
          </a:p>
        </p:txBody>
      </p:sp>
    </p:spTree>
    <p:extLst>
      <p:ext uri="{BB962C8B-B14F-4D97-AF65-F5344CB8AC3E}">
        <p14:creationId xmlns:p14="http://schemas.microsoft.com/office/powerpoint/2010/main" val="2852160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48FBE0-5169-4544-A09A-18526FC3152C}" type="slidenum">
              <a:rPr lang="en-US" smtClean="0"/>
              <a:pPr/>
              <a:t>12</a:t>
            </a:fld>
            <a:endParaRPr lang="en-US" dirty="0"/>
          </a:p>
        </p:txBody>
      </p:sp>
    </p:spTree>
    <p:extLst>
      <p:ext uri="{BB962C8B-B14F-4D97-AF65-F5344CB8AC3E}">
        <p14:creationId xmlns:p14="http://schemas.microsoft.com/office/powerpoint/2010/main" val="3189615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48FBE0-5169-4544-A09A-18526FC3152C}" type="slidenum">
              <a:rPr lang="en-US" smtClean="0"/>
              <a:pPr/>
              <a:t>20</a:t>
            </a:fld>
            <a:endParaRPr lang="en-US" dirty="0"/>
          </a:p>
        </p:txBody>
      </p:sp>
    </p:spTree>
    <p:extLst>
      <p:ext uri="{BB962C8B-B14F-4D97-AF65-F5344CB8AC3E}">
        <p14:creationId xmlns:p14="http://schemas.microsoft.com/office/powerpoint/2010/main" val="4780635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tif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MHS_Family.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257800"/>
          </a:xfrm>
          <a:prstGeom prst="rect">
            <a:avLst/>
          </a:prstGeom>
        </p:spPr>
      </p:pic>
      <p:pic>
        <p:nvPicPr>
          <p:cNvPr id="8" name="Picture 7" descr="MHS_COVERPG_ARC_descripto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3657600"/>
          </a:xfrm>
          <a:prstGeom prst="rect">
            <a:avLst/>
          </a:prstGeom>
        </p:spPr>
      </p:pic>
      <p:sp>
        <p:nvSpPr>
          <p:cNvPr id="2" name="Title 1"/>
          <p:cNvSpPr>
            <a:spLocks noGrp="1"/>
          </p:cNvSpPr>
          <p:nvPr>
            <p:ph type="ctrTitle"/>
          </p:nvPr>
        </p:nvSpPr>
        <p:spPr>
          <a:xfrm>
            <a:off x="457200" y="5539417"/>
            <a:ext cx="6539948" cy="762000"/>
          </a:xfrm>
        </p:spPr>
        <p:txBody>
          <a:bodyPr/>
          <a:lstStyle>
            <a:lvl1pPr algn="l">
              <a:defRPr sz="2400">
                <a:solidFill>
                  <a:srgbClr val="002859"/>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6225217"/>
            <a:ext cx="6539948" cy="457200"/>
          </a:xfrm>
          <a:prstGeom prst="rect">
            <a:avLst/>
          </a:prstGeom>
        </p:spPr>
        <p:txBody>
          <a:bodyPr/>
          <a:lstStyle>
            <a:lvl1pPr marL="0" indent="0" algn="l">
              <a:buNone/>
              <a:defRPr sz="1800">
                <a:solidFill>
                  <a:srgbClr val="5F6A7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descr="MHS_color.png"/>
          <p:cNvPicPr>
            <a:picLocks noChangeAspect="1"/>
          </p:cNvPicPr>
          <p:nvPr/>
        </p:nvPicPr>
        <p:blipFill>
          <a:blip r:embed="rId4" cstate="print"/>
          <a:stretch>
            <a:fillRect/>
          </a:stretch>
        </p:blipFill>
        <p:spPr>
          <a:xfrm>
            <a:off x="7474228" y="6067792"/>
            <a:ext cx="1371600" cy="599708"/>
          </a:xfrm>
          <a:prstGeom prst="rect">
            <a:avLst/>
          </a:prstGeom>
        </p:spPr>
      </p:pic>
      <p:pic>
        <p:nvPicPr>
          <p:cNvPr id="9" name="Picture 8" descr="logo1.png"/>
          <p:cNvPicPr>
            <a:picLocks noChangeAspect="1"/>
          </p:cNvPicPr>
          <p:nvPr userDrawn="1"/>
        </p:nvPicPr>
        <p:blipFill>
          <a:blip r:embed="rId5" cstate="print"/>
          <a:stretch>
            <a:fillRect/>
          </a:stretch>
        </p:blipFill>
        <p:spPr>
          <a:xfrm>
            <a:off x="320040" y="5806440"/>
            <a:ext cx="1828800" cy="799795"/>
          </a:xfrm>
          <a:prstGeom prst="rect">
            <a:avLst/>
          </a:prstGeom>
        </p:spPr>
      </p:pic>
    </p:spTree>
    <p:extLst>
      <p:ext uri="{BB962C8B-B14F-4D97-AF65-F5344CB8AC3E}">
        <p14:creationId xmlns:p14="http://schemas.microsoft.com/office/powerpoint/2010/main" val="183648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420678" cy="740664"/>
          </a:xfrm>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457200" y="1139687"/>
            <a:ext cx="4038600" cy="4745736"/>
          </a:xfrm>
          <a:prstGeom prst="rect">
            <a:avLst/>
          </a:prstGeo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39687"/>
            <a:ext cx="4038600" cy="4745736"/>
          </a:xfrm>
          <a:prstGeom prst="rect">
            <a:avLst/>
          </a:prstGeo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3"/>
          <p:cNvSpPr>
            <a:spLocks noGrp="1"/>
          </p:cNvSpPr>
          <p:nvPr>
            <p:ph type="sldNum" sz="quarter" idx="12"/>
          </p:nvPr>
        </p:nvSpPr>
        <p:spPr>
          <a:xfrm>
            <a:off x="4249973" y="6461352"/>
            <a:ext cx="443947" cy="381000"/>
          </a:xfrm>
          <a:prstGeom prst="rect">
            <a:avLst/>
          </a:prstGeom>
        </p:spPr>
        <p:txBody>
          <a:bodyPr/>
          <a:lstStyle/>
          <a:p>
            <a:pPr algn="ctr"/>
            <a:fld id="{06631174-66BD-4F95-A10A-153038C5D22D}" type="slidenum">
              <a:rPr lang="en-US" sz="1600" smtClean="0">
                <a:latin typeface="+mn-lt"/>
              </a:rPr>
              <a:pPr algn="ctr"/>
              <a:t>‹#›</a:t>
            </a:fld>
            <a:endParaRPr lang="en-US" sz="1600" dirty="0">
              <a:latin typeface="+mn-lt"/>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6461352"/>
            <a:ext cx="914400" cy="224176"/>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6028389"/>
            <a:ext cx="914400" cy="765658"/>
          </a:xfrm>
          <a:prstGeom prst="rect">
            <a:avLst/>
          </a:prstGeom>
        </p:spPr>
      </p:pic>
    </p:spTree>
    <p:extLst>
      <p:ext uri="{BB962C8B-B14F-4D97-AF65-F5344CB8AC3E}">
        <p14:creationId xmlns:p14="http://schemas.microsoft.com/office/powerpoint/2010/main" val="2668349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pic>
        <p:nvPicPr>
          <p:cNvPr id="13" name="Picture 12" descr="Inside_team3.jpg"/>
          <p:cNvPicPr>
            <a:picLocks noChangeAspect="1"/>
          </p:cNvPicPr>
          <p:nvPr/>
        </p:nvPicPr>
        <p:blipFill>
          <a:blip r:embed="rId2" cstate="print"/>
          <a:srcRect l="13404"/>
          <a:stretch>
            <a:fillRect/>
          </a:stretch>
        </p:blipFill>
        <p:spPr>
          <a:xfrm>
            <a:off x="0" y="3568681"/>
            <a:ext cx="3566160" cy="3291611"/>
          </a:xfrm>
          <a:prstGeom prst="rect">
            <a:avLst/>
          </a:prstGeom>
        </p:spPr>
      </p:pic>
      <p:sp>
        <p:nvSpPr>
          <p:cNvPr id="3" name="Content Placeholder 2"/>
          <p:cNvSpPr>
            <a:spLocks noGrp="1"/>
          </p:cNvSpPr>
          <p:nvPr>
            <p:ph idx="1"/>
          </p:nvPr>
        </p:nvSpPr>
        <p:spPr>
          <a:xfrm>
            <a:off x="457200" y="1139688"/>
            <a:ext cx="8229600" cy="474427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4"/>
          <p:cNvSpPr>
            <a:spLocks noGrp="1"/>
          </p:cNvSpPr>
          <p:nvPr>
            <p:ph type="title"/>
          </p:nvPr>
        </p:nvSpPr>
        <p:spPr>
          <a:xfrm>
            <a:off x="457200" y="228600"/>
            <a:ext cx="6301409" cy="742122"/>
          </a:xfrm>
        </p:spPr>
        <p:txBody>
          <a:bodyPr/>
          <a:lstStyle>
            <a:lvl1pPr>
              <a:defRPr/>
            </a:lvl1pPr>
          </a:lstStyle>
          <a:p>
            <a:r>
              <a:rPr lang="en-US"/>
              <a:t>Click to edit Master title style</a:t>
            </a:r>
            <a:endParaRPr lang="en-US" dirty="0"/>
          </a:p>
        </p:txBody>
      </p:sp>
      <p:sp>
        <p:nvSpPr>
          <p:cNvPr id="10" name="Slide Number Placeholder 3"/>
          <p:cNvSpPr>
            <a:spLocks noGrp="1"/>
          </p:cNvSpPr>
          <p:nvPr userDrawn="1">
            <p:ph type="sldNum" sz="quarter" idx="12"/>
          </p:nvPr>
        </p:nvSpPr>
        <p:spPr>
          <a:xfrm>
            <a:off x="351183" y="6458776"/>
            <a:ext cx="443947" cy="381000"/>
          </a:xfrm>
          <a:prstGeom prst="rect">
            <a:avLst/>
          </a:prstGeom>
        </p:spPr>
        <p:txBody>
          <a:bodyPr/>
          <a:lstStyle/>
          <a:p>
            <a:fld id="{06631174-66BD-4F95-A10A-153038C5D22D}" type="slidenum">
              <a:rPr lang="en-US" sz="1600" smtClean="0">
                <a:latin typeface="+mn-lt"/>
              </a:rPr>
              <a:pPr/>
              <a:t>‹#›</a:t>
            </a:fld>
            <a:endParaRPr lang="en-US" sz="1600" dirty="0">
              <a:latin typeface="+mn-lt"/>
            </a:endParaRPr>
          </a:p>
        </p:txBody>
      </p:sp>
    </p:spTree>
    <p:extLst>
      <p:ext uri="{BB962C8B-B14F-4D97-AF65-F5344CB8AC3E}">
        <p14:creationId xmlns:p14="http://schemas.microsoft.com/office/powerpoint/2010/main" val="221224832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cxnSp>
        <p:nvCxnSpPr>
          <p:cNvPr id="11" name="Straight Connector 10"/>
          <p:cNvCxnSpPr/>
          <p:nvPr/>
        </p:nvCxnSpPr>
        <p:spPr>
          <a:xfrm>
            <a:off x="0" y="6480313"/>
            <a:ext cx="7620000" cy="0"/>
          </a:xfrm>
          <a:prstGeom prst="line">
            <a:avLst/>
          </a:prstGeom>
          <a:ln w="25400">
            <a:gradFill flip="none" rotWithShape="1">
              <a:gsLst>
                <a:gs pos="0">
                  <a:schemeClr val="tx1"/>
                </a:gs>
                <a:gs pos="100000">
                  <a:schemeClr val="bg1"/>
                </a:gs>
                <a:gs pos="100000">
                  <a:schemeClr val="accent1">
                    <a:tint val="23500"/>
                    <a:satMod val="160000"/>
                  </a:schemeClr>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1" y="1139688"/>
            <a:ext cx="5638800" cy="474427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4"/>
          <p:cNvSpPr>
            <a:spLocks noGrp="1"/>
          </p:cNvSpPr>
          <p:nvPr>
            <p:ph type="title"/>
          </p:nvPr>
        </p:nvSpPr>
        <p:spPr>
          <a:xfrm>
            <a:off x="457200" y="228600"/>
            <a:ext cx="6301409" cy="742122"/>
          </a:xfrm>
        </p:spPr>
        <p:txBody>
          <a:bodyPr/>
          <a:lstStyle>
            <a:lvl1pPr>
              <a:defRPr>
                <a:solidFill>
                  <a:srgbClr val="002859"/>
                </a:solidFill>
              </a:defRPr>
            </a:lvl1pPr>
          </a:lstStyle>
          <a:p>
            <a:r>
              <a:rPr lang="en-US"/>
              <a:t>Click to edit Master title style</a:t>
            </a:r>
            <a:endParaRPr lang="en-US" dirty="0"/>
          </a:p>
        </p:txBody>
      </p:sp>
      <p:pic>
        <p:nvPicPr>
          <p:cNvPr id="8" name="Picture 7" descr="Inside_team2.jpg"/>
          <p:cNvPicPr>
            <a:picLocks noChangeAspect="1"/>
          </p:cNvPicPr>
          <p:nvPr/>
        </p:nvPicPr>
        <p:blipFill>
          <a:blip r:embed="rId2" cstate="print"/>
          <a:stretch>
            <a:fillRect/>
          </a:stretch>
        </p:blipFill>
        <p:spPr>
          <a:xfrm>
            <a:off x="6267937" y="1762539"/>
            <a:ext cx="2540392" cy="4006926"/>
          </a:xfrm>
          <a:prstGeom prst="rect">
            <a:avLst/>
          </a:prstGeom>
        </p:spPr>
      </p:pic>
      <p:sp>
        <p:nvSpPr>
          <p:cNvPr id="9" name="Slide Number Placeholder 3"/>
          <p:cNvSpPr>
            <a:spLocks noGrp="1"/>
          </p:cNvSpPr>
          <p:nvPr userDrawn="1">
            <p:ph type="sldNum" sz="quarter" idx="12"/>
          </p:nvPr>
        </p:nvSpPr>
        <p:spPr>
          <a:xfrm>
            <a:off x="351183" y="6458776"/>
            <a:ext cx="443947" cy="381000"/>
          </a:xfrm>
          <a:prstGeom prst="rect">
            <a:avLst/>
          </a:prstGeom>
        </p:spPr>
        <p:txBody>
          <a:bodyPr/>
          <a:lstStyle/>
          <a:p>
            <a:fld id="{06631174-66BD-4F95-A10A-153038C5D22D}" type="slidenum">
              <a:rPr lang="en-US" sz="1600" smtClean="0">
                <a:latin typeface="+mn-lt"/>
              </a:rPr>
              <a:pPr/>
              <a:t>‹#›</a:t>
            </a:fld>
            <a:endParaRPr lang="en-US" sz="1600" dirty="0">
              <a:latin typeface="+mn-lt"/>
            </a:endParaRPr>
          </a:p>
        </p:txBody>
      </p:sp>
    </p:spTree>
    <p:extLst>
      <p:ext uri="{BB962C8B-B14F-4D97-AF65-F5344CB8AC3E}">
        <p14:creationId xmlns:p14="http://schemas.microsoft.com/office/powerpoint/2010/main" val="2212248329"/>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9" name="Picture 8" descr="Inside_Grandma.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3429000"/>
            <a:ext cx="2511741" cy="3429000"/>
          </a:xfrm>
          <a:prstGeom prst="rect">
            <a:avLst/>
          </a:prstGeom>
        </p:spPr>
      </p:pic>
      <p:sp>
        <p:nvSpPr>
          <p:cNvPr id="3" name="Content Placeholder 2"/>
          <p:cNvSpPr>
            <a:spLocks noGrp="1"/>
          </p:cNvSpPr>
          <p:nvPr>
            <p:ph idx="1"/>
          </p:nvPr>
        </p:nvSpPr>
        <p:spPr>
          <a:xfrm>
            <a:off x="457200" y="1139688"/>
            <a:ext cx="8229600" cy="474427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4"/>
          <p:cNvSpPr>
            <a:spLocks noGrp="1"/>
          </p:cNvSpPr>
          <p:nvPr>
            <p:ph type="title"/>
          </p:nvPr>
        </p:nvSpPr>
        <p:spPr>
          <a:xfrm>
            <a:off x="457200" y="228600"/>
            <a:ext cx="6301409" cy="742122"/>
          </a:xfrm>
        </p:spPr>
        <p:txBody>
          <a:bodyPr/>
          <a:lstStyle>
            <a:lvl1pPr>
              <a:defRPr/>
            </a:lvl1pPr>
          </a:lstStyle>
          <a:p>
            <a:r>
              <a:rPr lang="en-US"/>
              <a:t>Click to edit Master title style</a:t>
            </a:r>
            <a:endParaRPr lang="en-US" dirty="0"/>
          </a:p>
        </p:txBody>
      </p:sp>
      <p:sp>
        <p:nvSpPr>
          <p:cNvPr id="13" name="Slide Number Placeholder 3"/>
          <p:cNvSpPr>
            <a:spLocks noGrp="1"/>
          </p:cNvSpPr>
          <p:nvPr userDrawn="1">
            <p:ph type="sldNum" sz="quarter" idx="12"/>
          </p:nvPr>
        </p:nvSpPr>
        <p:spPr>
          <a:xfrm>
            <a:off x="351183" y="6458776"/>
            <a:ext cx="443947" cy="381000"/>
          </a:xfrm>
          <a:prstGeom prst="rect">
            <a:avLst/>
          </a:prstGeom>
        </p:spPr>
        <p:txBody>
          <a:bodyPr/>
          <a:lstStyle/>
          <a:p>
            <a:fld id="{06631174-66BD-4F95-A10A-153038C5D22D}" type="slidenum">
              <a:rPr lang="en-US" sz="1600" smtClean="0">
                <a:latin typeface="+mn-lt"/>
              </a:rPr>
              <a:pPr/>
              <a:t>‹#›</a:t>
            </a:fld>
            <a:endParaRPr lang="en-US" sz="1600" dirty="0">
              <a:latin typeface="+mn-lt"/>
            </a:endParaRPr>
          </a:p>
        </p:txBody>
      </p:sp>
    </p:spTree>
    <p:extLst>
      <p:ext uri="{BB962C8B-B14F-4D97-AF65-F5344CB8AC3E}">
        <p14:creationId xmlns:p14="http://schemas.microsoft.com/office/powerpoint/2010/main" val="2212248329"/>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10" name="Picture 9" descr="Inside_family.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3200400"/>
            <a:ext cx="2871216" cy="3657600"/>
          </a:xfrm>
          <a:prstGeom prst="rect">
            <a:avLst/>
          </a:prstGeom>
        </p:spPr>
      </p:pic>
      <p:sp>
        <p:nvSpPr>
          <p:cNvPr id="3" name="Content Placeholder 2"/>
          <p:cNvSpPr>
            <a:spLocks noGrp="1"/>
          </p:cNvSpPr>
          <p:nvPr>
            <p:ph idx="1"/>
          </p:nvPr>
        </p:nvSpPr>
        <p:spPr>
          <a:xfrm>
            <a:off x="457200" y="1139688"/>
            <a:ext cx="8229600" cy="474427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1183" y="6458776"/>
            <a:ext cx="443947" cy="381000"/>
          </a:xfrm>
          <a:prstGeom prst="rect">
            <a:avLst/>
          </a:prstGeom>
        </p:spPr>
        <p:txBody>
          <a:bodyPr/>
          <a:lstStyle>
            <a:lvl1pPr algn="l">
              <a:defRPr b="1">
                <a:solidFill>
                  <a:schemeClr val="bg1"/>
                </a:solidFill>
              </a:defRPr>
            </a:lvl1pPr>
          </a:lstStyle>
          <a:p>
            <a:r>
              <a:rPr lang="en-US" dirty="0"/>
              <a:t>Magellan Medicaid Administration |  </a:t>
            </a:r>
            <a:fld id="{ADEF9E3E-CDCE-449B-8B4E-E7BEF135F8E1}" type="slidenum">
              <a:rPr lang="en-US" b="1" smtClean="0"/>
              <a:pPr/>
              <a:t>‹#›</a:t>
            </a:fld>
            <a:endParaRPr lang="en-US" dirty="0"/>
          </a:p>
        </p:txBody>
      </p:sp>
      <p:sp>
        <p:nvSpPr>
          <p:cNvPr id="15" name="Title 14"/>
          <p:cNvSpPr>
            <a:spLocks noGrp="1"/>
          </p:cNvSpPr>
          <p:nvPr>
            <p:ph type="title"/>
          </p:nvPr>
        </p:nvSpPr>
        <p:spPr>
          <a:xfrm>
            <a:off x="457200" y="228600"/>
            <a:ext cx="6301409" cy="742122"/>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212248329"/>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pic>
        <p:nvPicPr>
          <p:cNvPr id="10" name="Picture 9" descr="asian-male.jpg"/>
          <p:cNvPicPr>
            <a:picLocks noChangeAspect="1"/>
          </p:cNvPicPr>
          <p:nvPr/>
        </p:nvPicPr>
        <p:blipFill>
          <a:blip r:embed="rId2" cstate="print">
            <a:extLst>
              <a:ext uri="{28A0092B-C50C-407E-A947-70E740481C1C}">
                <a14:useLocalDpi xmlns:a14="http://schemas.microsoft.com/office/drawing/2010/main" val="0"/>
              </a:ext>
            </a:extLst>
          </a:blip>
          <a:srcRect r="7161"/>
          <a:stretch>
            <a:fillRect/>
          </a:stretch>
        </p:blipFill>
        <p:spPr>
          <a:xfrm flipH="1">
            <a:off x="0" y="2968752"/>
            <a:ext cx="2405272" cy="3889248"/>
          </a:xfrm>
          <a:prstGeom prst="rect">
            <a:avLst/>
          </a:prstGeom>
        </p:spPr>
      </p:pic>
      <p:sp>
        <p:nvSpPr>
          <p:cNvPr id="3" name="Content Placeholder 2"/>
          <p:cNvSpPr>
            <a:spLocks noGrp="1"/>
          </p:cNvSpPr>
          <p:nvPr>
            <p:ph idx="1"/>
          </p:nvPr>
        </p:nvSpPr>
        <p:spPr>
          <a:xfrm>
            <a:off x="457200" y="1139688"/>
            <a:ext cx="8229600" cy="474427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1183" y="6458776"/>
            <a:ext cx="443947" cy="381000"/>
          </a:xfrm>
          <a:prstGeom prst="rect">
            <a:avLst/>
          </a:prstGeom>
        </p:spPr>
        <p:txBody>
          <a:bodyPr/>
          <a:lstStyle>
            <a:lvl1pPr algn="l">
              <a:defRPr b="1">
                <a:solidFill>
                  <a:schemeClr val="bg1"/>
                </a:solidFill>
              </a:defRPr>
            </a:lvl1pPr>
          </a:lstStyle>
          <a:p>
            <a:r>
              <a:rPr lang="en-US" dirty="0"/>
              <a:t>Magellan Medicaid Administration |  </a:t>
            </a:r>
            <a:fld id="{ADEF9E3E-CDCE-449B-8B4E-E7BEF135F8E1}" type="slidenum">
              <a:rPr lang="en-US" b="1" smtClean="0"/>
              <a:pPr/>
              <a:t>‹#›</a:t>
            </a:fld>
            <a:endParaRPr lang="en-US" dirty="0"/>
          </a:p>
        </p:txBody>
      </p:sp>
      <p:sp>
        <p:nvSpPr>
          <p:cNvPr id="15" name="Title 14"/>
          <p:cNvSpPr>
            <a:spLocks noGrp="1"/>
          </p:cNvSpPr>
          <p:nvPr>
            <p:ph type="title"/>
          </p:nvPr>
        </p:nvSpPr>
        <p:spPr>
          <a:xfrm>
            <a:off x="457200" y="228600"/>
            <a:ext cx="6301409" cy="742122"/>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212248329"/>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pic>
        <p:nvPicPr>
          <p:cNvPr id="10" name="Picture 9" descr="Inside_Professional-woma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46704"/>
            <a:ext cx="2511864" cy="3511296"/>
          </a:xfrm>
          <a:prstGeom prst="rect">
            <a:avLst/>
          </a:prstGeom>
        </p:spPr>
      </p:pic>
      <p:sp>
        <p:nvSpPr>
          <p:cNvPr id="3" name="Content Placeholder 2"/>
          <p:cNvSpPr>
            <a:spLocks noGrp="1"/>
          </p:cNvSpPr>
          <p:nvPr>
            <p:ph idx="1"/>
          </p:nvPr>
        </p:nvSpPr>
        <p:spPr>
          <a:xfrm>
            <a:off x="457200" y="1139688"/>
            <a:ext cx="8229600" cy="474427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1183" y="6458776"/>
            <a:ext cx="443947" cy="381000"/>
          </a:xfrm>
          <a:prstGeom prst="rect">
            <a:avLst/>
          </a:prstGeom>
        </p:spPr>
        <p:txBody>
          <a:bodyPr/>
          <a:lstStyle>
            <a:lvl1pPr algn="l">
              <a:defRPr b="1">
                <a:solidFill>
                  <a:schemeClr val="bg1"/>
                </a:solidFill>
              </a:defRPr>
            </a:lvl1pPr>
          </a:lstStyle>
          <a:p>
            <a:r>
              <a:rPr lang="en-US" dirty="0"/>
              <a:t>Magellan Medicaid Administration |  </a:t>
            </a:r>
            <a:fld id="{ADEF9E3E-CDCE-449B-8B4E-E7BEF135F8E1}" type="slidenum">
              <a:rPr lang="en-US" b="1" smtClean="0"/>
              <a:pPr/>
              <a:t>‹#›</a:t>
            </a:fld>
            <a:endParaRPr lang="en-US" dirty="0"/>
          </a:p>
        </p:txBody>
      </p:sp>
      <p:sp>
        <p:nvSpPr>
          <p:cNvPr id="15" name="Title 14"/>
          <p:cNvSpPr>
            <a:spLocks noGrp="1"/>
          </p:cNvSpPr>
          <p:nvPr>
            <p:ph type="title"/>
          </p:nvPr>
        </p:nvSpPr>
        <p:spPr>
          <a:xfrm>
            <a:off x="457200" y="228600"/>
            <a:ext cx="6301409" cy="742122"/>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212248329"/>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pic>
        <p:nvPicPr>
          <p:cNvPr id="10" name="Picture 9" descr="Causal Man.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09460"/>
            <a:ext cx="2845309" cy="4061791"/>
          </a:xfrm>
          <a:prstGeom prst="rect">
            <a:avLst/>
          </a:prstGeom>
        </p:spPr>
      </p:pic>
      <p:sp>
        <p:nvSpPr>
          <p:cNvPr id="3" name="Content Placeholder 2"/>
          <p:cNvSpPr>
            <a:spLocks noGrp="1"/>
          </p:cNvSpPr>
          <p:nvPr>
            <p:ph idx="1"/>
          </p:nvPr>
        </p:nvSpPr>
        <p:spPr>
          <a:xfrm>
            <a:off x="457200" y="1139688"/>
            <a:ext cx="8229600" cy="474427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4"/>
          <p:cNvSpPr>
            <a:spLocks noGrp="1"/>
          </p:cNvSpPr>
          <p:nvPr>
            <p:ph type="title"/>
          </p:nvPr>
        </p:nvSpPr>
        <p:spPr>
          <a:xfrm>
            <a:off x="457200" y="228600"/>
            <a:ext cx="6301409" cy="742122"/>
          </a:xfrm>
        </p:spPr>
        <p:txBody>
          <a:bodyPr/>
          <a:lstStyle>
            <a:lvl1pPr>
              <a:defRPr/>
            </a:lvl1pPr>
          </a:lstStyle>
          <a:p>
            <a:r>
              <a:rPr lang="en-US"/>
              <a:t>Click to edit Master title style</a:t>
            </a:r>
            <a:endParaRPr lang="en-US" dirty="0"/>
          </a:p>
        </p:txBody>
      </p:sp>
      <p:sp>
        <p:nvSpPr>
          <p:cNvPr id="13" name="Slide Number Placeholder 3"/>
          <p:cNvSpPr>
            <a:spLocks noGrp="1"/>
          </p:cNvSpPr>
          <p:nvPr userDrawn="1">
            <p:ph type="sldNum" sz="quarter" idx="12"/>
          </p:nvPr>
        </p:nvSpPr>
        <p:spPr>
          <a:xfrm>
            <a:off x="351183" y="6458776"/>
            <a:ext cx="443947" cy="381000"/>
          </a:xfrm>
          <a:prstGeom prst="rect">
            <a:avLst/>
          </a:prstGeom>
        </p:spPr>
        <p:txBody>
          <a:bodyPr/>
          <a:lstStyle/>
          <a:p>
            <a:fld id="{06631174-66BD-4F95-A10A-153038C5D22D}" type="slidenum">
              <a:rPr lang="en-US" sz="1600" smtClean="0">
                <a:latin typeface="+mn-lt"/>
              </a:rPr>
              <a:pPr/>
              <a:t>‹#›</a:t>
            </a:fld>
            <a:endParaRPr lang="en-US" sz="1600" dirty="0">
              <a:latin typeface="+mn-lt"/>
            </a:endParaRPr>
          </a:p>
        </p:txBody>
      </p:sp>
    </p:spTree>
    <p:extLst>
      <p:ext uri="{BB962C8B-B14F-4D97-AF65-F5344CB8AC3E}">
        <p14:creationId xmlns:p14="http://schemas.microsoft.com/office/powerpoint/2010/main" val="2212248329"/>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pic>
        <p:nvPicPr>
          <p:cNvPr id="16" name="Picture 15" descr="Inside_Professional-woman2B.jpg"/>
          <p:cNvPicPr>
            <a:picLocks noChangeAspect="1"/>
          </p:cNvPicPr>
          <p:nvPr/>
        </p:nvPicPr>
        <p:blipFill>
          <a:blip r:embed="rId2" cstate="print"/>
          <a:srcRect l="10836"/>
          <a:stretch>
            <a:fillRect/>
          </a:stretch>
        </p:blipFill>
        <p:spPr>
          <a:xfrm>
            <a:off x="0" y="3167270"/>
            <a:ext cx="2347451" cy="3690730"/>
          </a:xfrm>
          <a:prstGeom prst="rect">
            <a:avLst/>
          </a:prstGeom>
        </p:spPr>
      </p:pic>
      <p:sp>
        <p:nvSpPr>
          <p:cNvPr id="3" name="Content Placeholder 2"/>
          <p:cNvSpPr>
            <a:spLocks noGrp="1"/>
          </p:cNvSpPr>
          <p:nvPr>
            <p:ph idx="1"/>
          </p:nvPr>
        </p:nvSpPr>
        <p:spPr>
          <a:xfrm>
            <a:off x="457200" y="1139688"/>
            <a:ext cx="8229600" cy="474427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userDrawn="1"/>
        </p:nvCxnSpPr>
        <p:spPr>
          <a:xfrm>
            <a:off x="1802296" y="6458776"/>
            <a:ext cx="5708168" cy="21537"/>
          </a:xfrm>
          <a:prstGeom prst="line">
            <a:avLst/>
          </a:prstGeom>
          <a:ln w="25400">
            <a:gradFill flip="none" rotWithShape="1">
              <a:gsLst>
                <a:gs pos="0">
                  <a:schemeClr val="tx1"/>
                </a:gs>
                <a:gs pos="100000">
                  <a:schemeClr val="bg1"/>
                </a:gs>
                <a:gs pos="100000">
                  <a:schemeClr val="accent1">
                    <a:tint val="23500"/>
                    <a:satMod val="160000"/>
                  </a:schemeClr>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5" name="Title 14"/>
          <p:cNvSpPr>
            <a:spLocks noGrp="1"/>
          </p:cNvSpPr>
          <p:nvPr>
            <p:ph type="title"/>
          </p:nvPr>
        </p:nvSpPr>
        <p:spPr>
          <a:xfrm>
            <a:off x="457200" y="228600"/>
            <a:ext cx="6301409" cy="742122"/>
          </a:xfrm>
        </p:spPr>
        <p:txBody>
          <a:bodyPr/>
          <a:lstStyle>
            <a:lvl1pPr>
              <a:defRPr/>
            </a:lvl1pPr>
          </a:lstStyle>
          <a:p>
            <a:r>
              <a:rPr lang="en-US"/>
              <a:t>Click to edit Master title style</a:t>
            </a:r>
            <a:endParaRPr lang="en-US" dirty="0"/>
          </a:p>
        </p:txBody>
      </p:sp>
      <p:sp>
        <p:nvSpPr>
          <p:cNvPr id="10" name="Slide Number Placeholder 3"/>
          <p:cNvSpPr>
            <a:spLocks noGrp="1"/>
          </p:cNvSpPr>
          <p:nvPr userDrawn="1">
            <p:ph type="sldNum" sz="quarter" idx="12"/>
          </p:nvPr>
        </p:nvSpPr>
        <p:spPr>
          <a:xfrm>
            <a:off x="351183" y="6458776"/>
            <a:ext cx="443947" cy="381000"/>
          </a:xfrm>
          <a:prstGeom prst="rect">
            <a:avLst/>
          </a:prstGeom>
        </p:spPr>
        <p:txBody>
          <a:bodyPr/>
          <a:lstStyle/>
          <a:p>
            <a:fld id="{06631174-66BD-4F95-A10A-153038C5D22D}" type="slidenum">
              <a:rPr lang="en-US" sz="1600" smtClean="0">
                <a:latin typeface="+mn-lt"/>
              </a:rPr>
              <a:pPr/>
              <a:t>‹#›</a:t>
            </a:fld>
            <a:endParaRPr lang="en-US" sz="1600" dirty="0">
              <a:latin typeface="+mn-lt"/>
            </a:endParaRPr>
          </a:p>
        </p:txBody>
      </p:sp>
    </p:spTree>
    <p:extLst>
      <p:ext uri="{BB962C8B-B14F-4D97-AF65-F5344CB8AC3E}">
        <p14:creationId xmlns:p14="http://schemas.microsoft.com/office/powerpoint/2010/main" val="2212248329"/>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pic>
        <p:nvPicPr>
          <p:cNvPr id="10" name="Picture 9" descr="Inside_Casual-man2.jpg"/>
          <p:cNvPicPr>
            <a:picLocks noChangeAspect="1"/>
          </p:cNvPicPr>
          <p:nvPr/>
        </p:nvPicPr>
        <p:blipFill>
          <a:blip r:embed="rId2" cstate="print">
            <a:extLst>
              <a:ext uri="{28A0092B-C50C-407E-A947-70E740481C1C}">
                <a14:useLocalDpi xmlns:a14="http://schemas.microsoft.com/office/drawing/2010/main" val="0"/>
              </a:ext>
            </a:extLst>
          </a:blip>
          <a:srcRect b="6603"/>
          <a:stretch>
            <a:fillRect/>
          </a:stretch>
        </p:blipFill>
        <p:spPr>
          <a:xfrm>
            <a:off x="0" y="3296740"/>
            <a:ext cx="2177674" cy="3561260"/>
          </a:xfrm>
          <a:prstGeom prst="rect">
            <a:avLst/>
          </a:prstGeom>
        </p:spPr>
      </p:pic>
      <p:sp>
        <p:nvSpPr>
          <p:cNvPr id="3" name="Content Placeholder 2"/>
          <p:cNvSpPr>
            <a:spLocks noGrp="1"/>
          </p:cNvSpPr>
          <p:nvPr>
            <p:ph idx="1"/>
          </p:nvPr>
        </p:nvSpPr>
        <p:spPr>
          <a:xfrm>
            <a:off x="457200" y="1139688"/>
            <a:ext cx="8229600" cy="474427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userDrawn="1"/>
        </p:nvCxnSpPr>
        <p:spPr>
          <a:xfrm>
            <a:off x="1862392" y="6480313"/>
            <a:ext cx="5577840" cy="0"/>
          </a:xfrm>
          <a:prstGeom prst="line">
            <a:avLst/>
          </a:prstGeom>
          <a:ln w="25400">
            <a:gradFill flip="none" rotWithShape="1">
              <a:gsLst>
                <a:gs pos="0">
                  <a:schemeClr val="tx1"/>
                </a:gs>
                <a:gs pos="100000">
                  <a:schemeClr val="bg1"/>
                </a:gs>
                <a:gs pos="100000">
                  <a:schemeClr val="accent1">
                    <a:tint val="23500"/>
                    <a:satMod val="160000"/>
                  </a:schemeClr>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5" name="Title 14"/>
          <p:cNvSpPr>
            <a:spLocks noGrp="1"/>
          </p:cNvSpPr>
          <p:nvPr>
            <p:ph type="title"/>
          </p:nvPr>
        </p:nvSpPr>
        <p:spPr>
          <a:xfrm>
            <a:off x="457200" y="228600"/>
            <a:ext cx="6301409" cy="742122"/>
          </a:xfrm>
        </p:spPr>
        <p:txBody>
          <a:bodyPr/>
          <a:lstStyle>
            <a:lvl1pPr>
              <a:defRPr/>
            </a:lvl1pPr>
          </a:lstStyle>
          <a:p>
            <a:r>
              <a:rPr lang="en-US"/>
              <a:t>Click to edit Master title style</a:t>
            </a:r>
            <a:endParaRPr lang="en-US" dirty="0"/>
          </a:p>
        </p:txBody>
      </p:sp>
      <p:sp>
        <p:nvSpPr>
          <p:cNvPr id="13" name="Slide Number Placeholder 3"/>
          <p:cNvSpPr>
            <a:spLocks noGrp="1"/>
          </p:cNvSpPr>
          <p:nvPr userDrawn="1">
            <p:ph type="sldNum" sz="quarter" idx="12"/>
          </p:nvPr>
        </p:nvSpPr>
        <p:spPr>
          <a:xfrm>
            <a:off x="351183" y="6458776"/>
            <a:ext cx="443947" cy="381000"/>
          </a:xfrm>
          <a:prstGeom prst="rect">
            <a:avLst/>
          </a:prstGeom>
        </p:spPr>
        <p:txBody>
          <a:bodyPr/>
          <a:lstStyle/>
          <a:p>
            <a:fld id="{06631174-66BD-4F95-A10A-153038C5D22D}" type="slidenum">
              <a:rPr lang="en-US" sz="1600" smtClean="0">
                <a:latin typeface="+mn-lt"/>
              </a:rPr>
              <a:pPr/>
              <a:t>‹#›</a:t>
            </a:fld>
            <a:endParaRPr lang="en-US" sz="1600" dirty="0">
              <a:latin typeface="+mn-lt"/>
            </a:endParaRPr>
          </a:p>
        </p:txBody>
      </p:sp>
    </p:spTree>
    <p:extLst>
      <p:ext uri="{BB962C8B-B14F-4D97-AF65-F5344CB8AC3E}">
        <p14:creationId xmlns:p14="http://schemas.microsoft.com/office/powerpoint/2010/main" val="2212248329"/>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5" name="Picture 4" descr="MHS_fathe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257800"/>
          </a:xfrm>
          <a:prstGeom prst="rect">
            <a:avLst/>
          </a:prstGeom>
        </p:spPr>
      </p:pic>
      <p:pic>
        <p:nvPicPr>
          <p:cNvPr id="8" name="Picture 7" descr="MHS_COVERPG_ARC_descripto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3657600"/>
          </a:xfrm>
          <a:prstGeom prst="rect">
            <a:avLst/>
          </a:prstGeom>
        </p:spPr>
      </p:pic>
      <p:sp>
        <p:nvSpPr>
          <p:cNvPr id="2" name="Title 1"/>
          <p:cNvSpPr>
            <a:spLocks noGrp="1"/>
          </p:cNvSpPr>
          <p:nvPr>
            <p:ph type="ctrTitle"/>
          </p:nvPr>
        </p:nvSpPr>
        <p:spPr>
          <a:xfrm>
            <a:off x="457200" y="5539417"/>
            <a:ext cx="6566452" cy="762000"/>
          </a:xfrm>
        </p:spPr>
        <p:txBody>
          <a:bodyPr/>
          <a:lstStyle>
            <a:lvl1pPr algn="l">
              <a:defRPr sz="2400">
                <a:solidFill>
                  <a:srgbClr val="002859"/>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6225217"/>
            <a:ext cx="6566452" cy="457200"/>
          </a:xfrm>
          <a:prstGeom prst="rect">
            <a:avLst/>
          </a:prstGeom>
        </p:spPr>
        <p:txBody>
          <a:bodyPr/>
          <a:lstStyle>
            <a:lvl1pPr marL="0" indent="0" algn="l">
              <a:buNone/>
              <a:defRPr sz="1800">
                <a:solidFill>
                  <a:srgbClr val="5F6A7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descr="MHS_color.png"/>
          <p:cNvPicPr>
            <a:picLocks noChangeAspect="1"/>
          </p:cNvPicPr>
          <p:nvPr/>
        </p:nvPicPr>
        <p:blipFill>
          <a:blip r:embed="rId4" cstate="print"/>
          <a:stretch>
            <a:fillRect/>
          </a:stretch>
        </p:blipFill>
        <p:spPr>
          <a:xfrm>
            <a:off x="7474228" y="6067792"/>
            <a:ext cx="1371600" cy="599708"/>
          </a:xfrm>
          <a:prstGeom prst="rect">
            <a:avLst/>
          </a:prstGeom>
        </p:spPr>
      </p:pic>
    </p:spTree>
    <p:extLst>
      <p:ext uri="{BB962C8B-B14F-4D97-AF65-F5344CB8AC3E}">
        <p14:creationId xmlns:p14="http://schemas.microsoft.com/office/powerpoint/2010/main" val="522473209"/>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pic>
        <p:nvPicPr>
          <p:cNvPr id="13" name="Picture 12" descr="Inside_professional-woman3.jpg"/>
          <p:cNvPicPr>
            <a:picLocks noChangeAspect="1"/>
          </p:cNvPicPr>
          <p:nvPr/>
        </p:nvPicPr>
        <p:blipFill>
          <a:blip r:embed="rId2" cstate="print"/>
          <a:srcRect b="16159"/>
          <a:stretch>
            <a:fillRect/>
          </a:stretch>
        </p:blipFill>
        <p:spPr>
          <a:xfrm>
            <a:off x="9009" y="3024809"/>
            <a:ext cx="2340864" cy="3833191"/>
          </a:xfrm>
          <a:prstGeom prst="rect">
            <a:avLst/>
          </a:prstGeom>
        </p:spPr>
      </p:pic>
      <p:sp>
        <p:nvSpPr>
          <p:cNvPr id="3" name="Content Placeholder 2"/>
          <p:cNvSpPr>
            <a:spLocks noGrp="1"/>
          </p:cNvSpPr>
          <p:nvPr>
            <p:ph idx="1"/>
          </p:nvPr>
        </p:nvSpPr>
        <p:spPr>
          <a:xfrm>
            <a:off x="457200" y="1139688"/>
            <a:ext cx="8229600" cy="474427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userDrawn="1"/>
        </p:nvCxnSpPr>
        <p:spPr>
          <a:xfrm>
            <a:off x="2206944" y="6480313"/>
            <a:ext cx="5303520" cy="0"/>
          </a:xfrm>
          <a:prstGeom prst="line">
            <a:avLst/>
          </a:prstGeom>
          <a:ln w="25400">
            <a:gradFill flip="none" rotWithShape="1">
              <a:gsLst>
                <a:gs pos="0">
                  <a:schemeClr val="tx1"/>
                </a:gs>
                <a:gs pos="100000">
                  <a:schemeClr val="bg1"/>
                </a:gs>
                <a:gs pos="100000">
                  <a:schemeClr val="accent1">
                    <a:tint val="23500"/>
                    <a:satMod val="160000"/>
                  </a:schemeClr>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5" name="Title 14"/>
          <p:cNvSpPr>
            <a:spLocks noGrp="1"/>
          </p:cNvSpPr>
          <p:nvPr>
            <p:ph type="title"/>
          </p:nvPr>
        </p:nvSpPr>
        <p:spPr>
          <a:xfrm>
            <a:off x="457200" y="228600"/>
            <a:ext cx="6301409" cy="742122"/>
          </a:xfrm>
        </p:spPr>
        <p:txBody>
          <a:bodyPr/>
          <a:lstStyle>
            <a:lvl1pPr>
              <a:defRPr/>
            </a:lvl1pPr>
          </a:lstStyle>
          <a:p>
            <a:r>
              <a:rPr lang="en-US"/>
              <a:t>Click to edit Master title style</a:t>
            </a:r>
            <a:endParaRPr lang="en-US" dirty="0"/>
          </a:p>
        </p:txBody>
      </p:sp>
      <p:sp>
        <p:nvSpPr>
          <p:cNvPr id="10" name="Slide Number Placeholder 3"/>
          <p:cNvSpPr>
            <a:spLocks noGrp="1"/>
          </p:cNvSpPr>
          <p:nvPr userDrawn="1">
            <p:ph type="sldNum" sz="quarter" idx="12"/>
          </p:nvPr>
        </p:nvSpPr>
        <p:spPr>
          <a:xfrm>
            <a:off x="351183" y="6458776"/>
            <a:ext cx="443947" cy="381000"/>
          </a:xfrm>
          <a:prstGeom prst="rect">
            <a:avLst/>
          </a:prstGeom>
        </p:spPr>
        <p:txBody>
          <a:bodyPr/>
          <a:lstStyle/>
          <a:p>
            <a:fld id="{06631174-66BD-4F95-A10A-153038C5D22D}" type="slidenum">
              <a:rPr lang="en-US" sz="1600" smtClean="0">
                <a:latin typeface="+mn-lt"/>
              </a:rPr>
              <a:pPr/>
              <a:t>‹#›</a:t>
            </a:fld>
            <a:endParaRPr lang="en-US" sz="1600" dirty="0">
              <a:latin typeface="+mn-lt"/>
            </a:endParaRPr>
          </a:p>
        </p:txBody>
      </p:sp>
    </p:spTree>
    <p:extLst>
      <p:ext uri="{BB962C8B-B14F-4D97-AF65-F5344CB8AC3E}">
        <p14:creationId xmlns:p14="http://schemas.microsoft.com/office/powerpoint/2010/main" val="2212248329"/>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onfidentiality (Sales)">
    <p:spTree>
      <p:nvGrpSpPr>
        <p:cNvPr id="1" name=""/>
        <p:cNvGrpSpPr/>
        <p:nvPr/>
      </p:nvGrpSpPr>
      <p:grpSpPr>
        <a:xfrm>
          <a:off x="0" y="0"/>
          <a:ext cx="0" cy="0"/>
          <a:chOff x="0" y="0"/>
          <a:chExt cx="0" cy="0"/>
        </a:xfrm>
      </p:grpSpPr>
      <p:cxnSp>
        <p:nvCxnSpPr>
          <p:cNvPr id="8" name="Straight Connector 7"/>
          <p:cNvCxnSpPr/>
          <p:nvPr/>
        </p:nvCxnSpPr>
        <p:spPr>
          <a:xfrm>
            <a:off x="0" y="6480313"/>
            <a:ext cx="7498080" cy="0"/>
          </a:xfrm>
          <a:prstGeom prst="line">
            <a:avLst/>
          </a:prstGeom>
          <a:ln w="25400">
            <a:gradFill flip="none" rotWithShape="1">
              <a:gsLst>
                <a:gs pos="0">
                  <a:schemeClr val="tx1"/>
                </a:gs>
                <a:gs pos="100000">
                  <a:schemeClr val="bg1"/>
                </a:gs>
                <a:gs pos="100000">
                  <a:schemeClr val="accent1">
                    <a:tint val="23500"/>
                    <a:satMod val="160000"/>
                  </a:schemeClr>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77077" y="4028661"/>
            <a:ext cx="8189086" cy="2123658"/>
          </a:xfrm>
          <a:prstGeom prst="rect">
            <a:avLst/>
          </a:prstGeom>
          <a:noFill/>
        </p:spPr>
        <p:txBody>
          <a:bodyPr wrap="square" rtlCol="0">
            <a:spAutoFit/>
          </a:bodyPr>
          <a:lstStyle/>
          <a:p>
            <a:pPr lvl="0"/>
            <a:r>
              <a:rPr lang="en-US" sz="1200" i="1" dirty="0"/>
              <a:t>This presentation may include material non-public information about Magellan Health Services, Inc. (“Magellan” or the “Company”). By receipt of this presentation each recipient acknowledges that it is aware that the United States securities laws prohibit any person or entity in possession of material non-public information about a company or its affiliates from purchasing or selling securities of such company or from the communication of such information to any other person under circumstance in which it is reasonably foreseeable that such person may purchase or sell such securities with the benefit of such information.</a:t>
            </a:r>
          </a:p>
          <a:p>
            <a:pPr lvl="0"/>
            <a:endParaRPr lang="en-US" sz="1200" i="1" dirty="0"/>
          </a:p>
          <a:p>
            <a:pPr lvl="0"/>
            <a:r>
              <a:rPr lang="en-US" sz="1200" i="1" dirty="0"/>
              <a:t>The information presented in this presentation is confidential and expected to be used for the sole purpose of considering the purchase of Magellan’s services. By receipt of this presentation, each recipient agrees that the information contained herein will be kept confidential. The attached material shall not be photocopied, reproduced, distributed to or disclosed to others at any time without the prior written consent of the Company. </a:t>
            </a:r>
          </a:p>
          <a:p>
            <a:endParaRPr lang="en-US" sz="1200" i="1" dirty="0"/>
          </a:p>
        </p:txBody>
      </p:sp>
      <p:sp>
        <p:nvSpPr>
          <p:cNvPr id="19" name="TextBox 18"/>
          <p:cNvSpPr txBox="1"/>
          <p:nvPr/>
        </p:nvSpPr>
        <p:spPr>
          <a:xfrm>
            <a:off x="2365947" y="3380756"/>
            <a:ext cx="6300216" cy="461665"/>
          </a:xfrm>
          <a:prstGeom prst="rect">
            <a:avLst/>
          </a:prstGeom>
          <a:noFill/>
        </p:spPr>
        <p:txBody>
          <a:bodyPr wrap="square" rtlCol="0">
            <a:spAutoFit/>
          </a:bodyPr>
          <a:lstStyle/>
          <a:p>
            <a:pPr algn="r"/>
            <a:r>
              <a:rPr lang="en-US" sz="2400" dirty="0">
                <a:solidFill>
                  <a:srgbClr val="002859"/>
                </a:solidFill>
              </a:rPr>
              <a:t>Confidential Information</a:t>
            </a:r>
          </a:p>
        </p:txBody>
      </p:sp>
      <p:sp>
        <p:nvSpPr>
          <p:cNvPr id="10" name="Slide Number Placeholder 3"/>
          <p:cNvSpPr>
            <a:spLocks noGrp="1"/>
          </p:cNvSpPr>
          <p:nvPr userDrawn="1">
            <p:ph type="sldNum" sz="quarter" idx="12"/>
          </p:nvPr>
        </p:nvSpPr>
        <p:spPr>
          <a:xfrm>
            <a:off x="351183" y="6458776"/>
            <a:ext cx="443947" cy="381000"/>
          </a:xfrm>
          <a:prstGeom prst="rect">
            <a:avLst/>
          </a:prstGeom>
        </p:spPr>
        <p:txBody>
          <a:bodyPr/>
          <a:lstStyle/>
          <a:p>
            <a:fld id="{06631174-66BD-4F95-A10A-153038C5D22D}" type="slidenum">
              <a:rPr lang="en-US" sz="1600" smtClean="0">
                <a:latin typeface="+mn-lt"/>
              </a:rPr>
              <a:pPr/>
              <a:t>‹#›</a:t>
            </a:fld>
            <a:endParaRPr lang="en-US" sz="1600" dirty="0">
              <a:latin typeface="+mn-lt"/>
            </a:endParaRPr>
          </a:p>
        </p:txBody>
      </p:sp>
    </p:spTree>
    <p:extLst>
      <p:ext uri="{BB962C8B-B14F-4D97-AF65-F5344CB8AC3E}">
        <p14:creationId xmlns:p14="http://schemas.microsoft.com/office/powerpoint/2010/main" val="2973639224"/>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A5C4A0F-0DD8-4E6F-8788-C3656E60D08E}" type="datetimeFigureOut">
              <a:rPr lang="en-US" smtClean="0"/>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38456A-98DB-425F-9ABB-6039ECE81CCF}" type="slidenum">
              <a:rPr lang="en-US" smtClean="0"/>
              <a:t>‹#›</a:t>
            </a:fld>
            <a:endParaRPr lang="en-US" dirty="0"/>
          </a:p>
        </p:txBody>
      </p:sp>
    </p:spTree>
    <p:extLst>
      <p:ext uri="{BB962C8B-B14F-4D97-AF65-F5344CB8AC3E}">
        <p14:creationId xmlns:p14="http://schemas.microsoft.com/office/powerpoint/2010/main" val="36589948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5C4A0F-0DD8-4E6F-8788-C3656E60D08E}" type="datetimeFigureOut">
              <a:rPr lang="en-US" smtClean="0"/>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38456A-98DB-425F-9ABB-6039ECE81CCF}" type="slidenum">
              <a:rPr lang="en-US" smtClean="0"/>
              <a:t>‹#›</a:t>
            </a:fld>
            <a:endParaRPr lang="en-US" dirty="0"/>
          </a:p>
        </p:txBody>
      </p:sp>
    </p:spTree>
    <p:extLst>
      <p:ext uri="{BB962C8B-B14F-4D97-AF65-F5344CB8AC3E}">
        <p14:creationId xmlns:p14="http://schemas.microsoft.com/office/powerpoint/2010/main" val="3773873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5C4A0F-0DD8-4E6F-8788-C3656E60D08E}" type="datetimeFigureOut">
              <a:rPr lang="en-US" smtClean="0"/>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38456A-98DB-425F-9ABB-6039ECE81CCF}" type="slidenum">
              <a:rPr lang="en-US" smtClean="0"/>
              <a:t>‹#›</a:t>
            </a:fld>
            <a:endParaRPr lang="en-US" dirty="0"/>
          </a:p>
        </p:txBody>
      </p:sp>
    </p:spTree>
    <p:extLst>
      <p:ext uri="{BB962C8B-B14F-4D97-AF65-F5344CB8AC3E}">
        <p14:creationId xmlns:p14="http://schemas.microsoft.com/office/powerpoint/2010/main" val="19495572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5C4A0F-0DD8-4E6F-8788-C3656E60D08E}" type="datetimeFigureOut">
              <a:rPr lang="en-US" smtClean="0"/>
              <a:t>4/2/2020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38456A-98DB-425F-9ABB-6039ECE81CCF}" type="slidenum">
              <a:rPr lang="en-US" smtClean="0"/>
              <a:t>‹#›</a:t>
            </a:fld>
            <a:endParaRPr lang="en-US" dirty="0"/>
          </a:p>
        </p:txBody>
      </p:sp>
    </p:spTree>
    <p:extLst>
      <p:ext uri="{BB962C8B-B14F-4D97-AF65-F5344CB8AC3E}">
        <p14:creationId xmlns:p14="http://schemas.microsoft.com/office/powerpoint/2010/main" val="33285399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5C4A0F-0DD8-4E6F-8788-C3656E60D08E}" type="datetimeFigureOut">
              <a:rPr lang="en-US" smtClean="0"/>
              <a:t>4/2/2020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E38456A-98DB-425F-9ABB-6039ECE81CCF}" type="slidenum">
              <a:rPr lang="en-US" smtClean="0"/>
              <a:t>‹#›</a:t>
            </a:fld>
            <a:endParaRPr lang="en-US" dirty="0"/>
          </a:p>
        </p:txBody>
      </p:sp>
    </p:spTree>
    <p:extLst>
      <p:ext uri="{BB962C8B-B14F-4D97-AF65-F5344CB8AC3E}">
        <p14:creationId xmlns:p14="http://schemas.microsoft.com/office/powerpoint/2010/main" val="14650435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5C4A0F-0DD8-4E6F-8788-C3656E60D08E}" type="datetimeFigureOut">
              <a:rPr lang="en-US" smtClean="0"/>
              <a:t>4/2/2020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E38456A-98DB-425F-9ABB-6039ECE81CCF}" type="slidenum">
              <a:rPr lang="en-US" smtClean="0"/>
              <a:t>‹#›</a:t>
            </a:fld>
            <a:endParaRPr lang="en-US" dirty="0"/>
          </a:p>
        </p:txBody>
      </p:sp>
    </p:spTree>
    <p:extLst>
      <p:ext uri="{BB962C8B-B14F-4D97-AF65-F5344CB8AC3E}">
        <p14:creationId xmlns:p14="http://schemas.microsoft.com/office/powerpoint/2010/main" val="2011313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5C4A0F-0DD8-4E6F-8788-C3656E60D08E}" type="datetimeFigureOut">
              <a:rPr lang="en-US" smtClean="0"/>
              <a:t>4/2/2020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E38456A-98DB-425F-9ABB-6039ECE81CCF}" type="slidenum">
              <a:rPr lang="en-US" smtClean="0"/>
              <a:t>‹#›</a:t>
            </a:fld>
            <a:endParaRPr lang="en-US" dirty="0"/>
          </a:p>
        </p:txBody>
      </p:sp>
    </p:spTree>
    <p:extLst>
      <p:ext uri="{BB962C8B-B14F-4D97-AF65-F5344CB8AC3E}">
        <p14:creationId xmlns:p14="http://schemas.microsoft.com/office/powerpoint/2010/main" val="607657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5C4A0F-0DD8-4E6F-8788-C3656E60D08E}" type="datetimeFigureOut">
              <a:rPr lang="en-US" smtClean="0"/>
              <a:t>4/2/2020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38456A-98DB-425F-9ABB-6039ECE81CCF}" type="slidenum">
              <a:rPr lang="en-US" smtClean="0"/>
              <a:t>‹#›</a:t>
            </a:fld>
            <a:endParaRPr lang="en-US" dirty="0"/>
          </a:p>
        </p:txBody>
      </p:sp>
    </p:spTree>
    <p:extLst>
      <p:ext uri="{BB962C8B-B14F-4D97-AF65-F5344CB8AC3E}">
        <p14:creationId xmlns:p14="http://schemas.microsoft.com/office/powerpoint/2010/main" val="1898041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5" name="Picture 4" descr="MHS_businessma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00200"/>
            <a:ext cx="9144000" cy="5257800"/>
          </a:xfrm>
          <a:prstGeom prst="rect">
            <a:avLst/>
          </a:prstGeom>
        </p:spPr>
      </p:pic>
      <p:sp>
        <p:nvSpPr>
          <p:cNvPr id="2" name="Title 1"/>
          <p:cNvSpPr>
            <a:spLocks noGrp="1"/>
          </p:cNvSpPr>
          <p:nvPr>
            <p:ph type="ctrTitle"/>
          </p:nvPr>
        </p:nvSpPr>
        <p:spPr>
          <a:xfrm>
            <a:off x="457200" y="5539417"/>
            <a:ext cx="6592957" cy="762000"/>
          </a:xfrm>
        </p:spPr>
        <p:txBody>
          <a:bodyPr/>
          <a:lstStyle>
            <a:lvl1pPr algn="l">
              <a:defRPr sz="2400">
                <a:solidFill>
                  <a:srgbClr val="002859"/>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6225217"/>
            <a:ext cx="6592957" cy="457200"/>
          </a:xfrm>
          <a:prstGeom prst="rect">
            <a:avLst/>
          </a:prstGeom>
        </p:spPr>
        <p:txBody>
          <a:bodyPr/>
          <a:lstStyle>
            <a:lvl1pPr marL="0" indent="0" algn="l">
              <a:buNone/>
              <a:defRPr sz="1800">
                <a:solidFill>
                  <a:srgbClr val="5F6A7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42537" y="908342"/>
            <a:ext cx="1889604" cy="463258"/>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8600" y="366001"/>
            <a:ext cx="1295400" cy="1084682"/>
          </a:xfrm>
          <a:prstGeom prst="rect">
            <a:avLst/>
          </a:prstGeom>
        </p:spPr>
      </p:pic>
    </p:spTree>
    <p:extLst>
      <p:ext uri="{BB962C8B-B14F-4D97-AF65-F5344CB8AC3E}">
        <p14:creationId xmlns:p14="http://schemas.microsoft.com/office/powerpoint/2010/main" val="4262802666"/>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5C4A0F-0DD8-4E6F-8788-C3656E60D08E}" type="datetimeFigureOut">
              <a:rPr lang="en-US" smtClean="0"/>
              <a:t>4/2/2020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38456A-98DB-425F-9ABB-6039ECE81CCF}" type="slidenum">
              <a:rPr lang="en-US" smtClean="0"/>
              <a:t>‹#›</a:t>
            </a:fld>
            <a:endParaRPr lang="en-US" dirty="0"/>
          </a:p>
        </p:txBody>
      </p:sp>
    </p:spTree>
    <p:extLst>
      <p:ext uri="{BB962C8B-B14F-4D97-AF65-F5344CB8AC3E}">
        <p14:creationId xmlns:p14="http://schemas.microsoft.com/office/powerpoint/2010/main" val="23129652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5C4A0F-0DD8-4E6F-8788-C3656E60D08E}" type="datetimeFigureOut">
              <a:rPr lang="en-US" smtClean="0"/>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38456A-98DB-425F-9ABB-6039ECE81CCF}" type="slidenum">
              <a:rPr lang="en-US" smtClean="0"/>
              <a:t>‹#›</a:t>
            </a:fld>
            <a:endParaRPr lang="en-US" dirty="0"/>
          </a:p>
        </p:txBody>
      </p:sp>
    </p:spTree>
    <p:extLst>
      <p:ext uri="{BB962C8B-B14F-4D97-AF65-F5344CB8AC3E}">
        <p14:creationId xmlns:p14="http://schemas.microsoft.com/office/powerpoint/2010/main" val="13538761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5C4A0F-0DD8-4E6F-8788-C3656E60D08E}" type="datetimeFigureOut">
              <a:rPr lang="en-US" smtClean="0"/>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38456A-98DB-425F-9ABB-6039ECE81CCF}" type="slidenum">
              <a:rPr lang="en-US" smtClean="0"/>
              <a:t>‹#›</a:t>
            </a:fld>
            <a:endParaRPr lang="en-US" dirty="0"/>
          </a:p>
        </p:txBody>
      </p:sp>
    </p:spTree>
    <p:extLst>
      <p:ext uri="{BB962C8B-B14F-4D97-AF65-F5344CB8AC3E}">
        <p14:creationId xmlns:p14="http://schemas.microsoft.com/office/powerpoint/2010/main" val="10253382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EE9BC1-3EA2-41D5-9AD4-F765FAD380C6}" type="datetimeFigureOut">
              <a:rPr lang="en-US" smtClean="0"/>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5B041C-CD32-466D-AA76-51FE3623D3A6}" type="slidenum">
              <a:rPr lang="en-US" smtClean="0"/>
              <a:t>‹#›</a:t>
            </a:fld>
            <a:endParaRPr lang="en-US" dirty="0"/>
          </a:p>
        </p:txBody>
      </p:sp>
    </p:spTree>
    <p:extLst>
      <p:ext uri="{BB962C8B-B14F-4D97-AF65-F5344CB8AC3E}">
        <p14:creationId xmlns:p14="http://schemas.microsoft.com/office/powerpoint/2010/main" val="15435014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EE9BC1-3EA2-41D5-9AD4-F765FAD380C6}" type="datetimeFigureOut">
              <a:rPr lang="en-US" smtClean="0"/>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5B041C-CD32-466D-AA76-51FE3623D3A6}" type="slidenum">
              <a:rPr lang="en-US" smtClean="0"/>
              <a:t>‹#›</a:t>
            </a:fld>
            <a:endParaRPr lang="en-US" dirty="0"/>
          </a:p>
        </p:txBody>
      </p:sp>
    </p:spTree>
    <p:extLst>
      <p:ext uri="{BB962C8B-B14F-4D97-AF65-F5344CB8AC3E}">
        <p14:creationId xmlns:p14="http://schemas.microsoft.com/office/powerpoint/2010/main" val="34615418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EE9BC1-3EA2-41D5-9AD4-F765FAD380C6}" type="datetimeFigureOut">
              <a:rPr lang="en-US" smtClean="0"/>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5B041C-CD32-466D-AA76-51FE3623D3A6}" type="slidenum">
              <a:rPr lang="en-US" smtClean="0"/>
              <a:t>‹#›</a:t>
            </a:fld>
            <a:endParaRPr lang="en-US" dirty="0"/>
          </a:p>
        </p:txBody>
      </p:sp>
    </p:spTree>
    <p:extLst>
      <p:ext uri="{BB962C8B-B14F-4D97-AF65-F5344CB8AC3E}">
        <p14:creationId xmlns:p14="http://schemas.microsoft.com/office/powerpoint/2010/main" val="7417789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EE9BC1-3EA2-41D5-9AD4-F765FAD380C6}" type="datetimeFigureOut">
              <a:rPr lang="en-US" smtClean="0"/>
              <a:t>4/2/2020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5B041C-CD32-466D-AA76-51FE3623D3A6}" type="slidenum">
              <a:rPr lang="en-US" smtClean="0"/>
              <a:t>‹#›</a:t>
            </a:fld>
            <a:endParaRPr lang="en-US" dirty="0"/>
          </a:p>
        </p:txBody>
      </p:sp>
    </p:spTree>
    <p:extLst>
      <p:ext uri="{BB962C8B-B14F-4D97-AF65-F5344CB8AC3E}">
        <p14:creationId xmlns:p14="http://schemas.microsoft.com/office/powerpoint/2010/main" val="24389497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EE9BC1-3EA2-41D5-9AD4-F765FAD380C6}" type="datetimeFigureOut">
              <a:rPr lang="en-US" smtClean="0"/>
              <a:t>4/2/2020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5B041C-CD32-466D-AA76-51FE3623D3A6}" type="slidenum">
              <a:rPr lang="en-US" smtClean="0"/>
              <a:t>‹#›</a:t>
            </a:fld>
            <a:endParaRPr lang="en-US" dirty="0"/>
          </a:p>
        </p:txBody>
      </p:sp>
    </p:spTree>
    <p:extLst>
      <p:ext uri="{BB962C8B-B14F-4D97-AF65-F5344CB8AC3E}">
        <p14:creationId xmlns:p14="http://schemas.microsoft.com/office/powerpoint/2010/main" val="1417412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EE9BC1-3EA2-41D5-9AD4-F765FAD380C6}" type="datetimeFigureOut">
              <a:rPr lang="en-US" smtClean="0"/>
              <a:t>4/2/2020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5B041C-CD32-466D-AA76-51FE3623D3A6}" type="slidenum">
              <a:rPr lang="en-US" smtClean="0"/>
              <a:t>‹#›</a:t>
            </a:fld>
            <a:endParaRPr lang="en-US" dirty="0"/>
          </a:p>
        </p:txBody>
      </p:sp>
    </p:spTree>
    <p:extLst>
      <p:ext uri="{BB962C8B-B14F-4D97-AF65-F5344CB8AC3E}">
        <p14:creationId xmlns:p14="http://schemas.microsoft.com/office/powerpoint/2010/main" val="8334883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EE9BC1-3EA2-41D5-9AD4-F765FAD380C6}" type="datetimeFigureOut">
              <a:rPr lang="en-US" smtClean="0"/>
              <a:t>4/2/2020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5B041C-CD32-466D-AA76-51FE3623D3A6}" type="slidenum">
              <a:rPr lang="en-US" smtClean="0"/>
              <a:t>‹#›</a:t>
            </a:fld>
            <a:endParaRPr lang="en-US" dirty="0"/>
          </a:p>
        </p:txBody>
      </p:sp>
    </p:spTree>
    <p:extLst>
      <p:ext uri="{BB962C8B-B14F-4D97-AF65-F5344CB8AC3E}">
        <p14:creationId xmlns:p14="http://schemas.microsoft.com/office/powerpoint/2010/main" val="1444411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5" name="Picture 4" descr="MHS_business-woma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257800"/>
          </a:xfrm>
          <a:prstGeom prst="rect">
            <a:avLst/>
          </a:prstGeom>
        </p:spPr>
      </p:pic>
      <p:sp>
        <p:nvSpPr>
          <p:cNvPr id="2" name="Title 1"/>
          <p:cNvSpPr>
            <a:spLocks noGrp="1"/>
          </p:cNvSpPr>
          <p:nvPr>
            <p:ph type="ctrTitle"/>
          </p:nvPr>
        </p:nvSpPr>
        <p:spPr>
          <a:xfrm>
            <a:off x="457200" y="5539417"/>
            <a:ext cx="6645965" cy="762000"/>
          </a:xfrm>
        </p:spPr>
        <p:txBody>
          <a:bodyPr/>
          <a:lstStyle>
            <a:lvl1pPr algn="l">
              <a:defRPr sz="2400">
                <a:solidFill>
                  <a:srgbClr val="002859"/>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6225217"/>
            <a:ext cx="6645965" cy="457200"/>
          </a:xfrm>
          <a:prstGeom prst="rect">
            <a:avLst/>
          </a:prstGeom>
        </p:spPr>
        <p:txBody>
          <a:bodyPr/>
          <a:lstStyle>
            <a:lvl1pPr marL="0" indent="0" algn="l">
              <a:buNone/>
              <a:defRPr sz="1800">
                <a:solidFill>
                  <a:srgbClr val="5F6A7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66935081"/>
      </p:ext>
    </p:extLst>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EE9BC1-3EA2-41D5-9AD4-F765FAD380C6}" type="datetimeFigureOut">
              <a:rPr lang="en-US" smtClean="0"/>
              <a:t>4/2/2020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5B041C-CD32-466D-AA76-51FE3623D3A6}" type="slidenum">
              <a:rPr lang="en-US" smtClean="0"/>
              <a:t>‹#›</a:t>
            </a:fld>
            <a:endParaRPr lang="en-US" dirty="0"/>
          </a:p>
        </p:txBody>
      </p:sp>
    </p:spTree>
    <p:extLst>
      <p:ext uri="{BB962C8B-B14F-4D97-AF65-F5344CB8AC3E}">
        <p14:creationId xmlns:p14="http://schemas.microsoft.com/office/powerpoint/2010/main" val="28055420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EE9BC1-3EA2-41D5-9AD4-F765FAD380C6}" type="datetimeFigureOut">
              <a:rPr lang="en-US" smtClean="0"/>
              <a:t>4/2/2020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5B041C-CD32-466D-AA76-51FE3623D3A6}" type="slidenum">
              <a:rPr lang="en-US" smtClean="0"/>
              <a:t>‹#›</a:t>
            </a:fld>
            <a:endParaRPr lang="en-US" dirty="0"/>
          </a:p>
        </p:txBody>
      </p:sp>
    </p:spTree>
    <p:extLst>
      <p:ext uri="{BB962C8B-B14F-4D97-AF65-F5344CB8AC3E}">
        <p14:creationId xmlns:p14="http://schemas.microsoft.com/office/powerpoint/2010/main" val="36568008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EE9BC1-3EA2-41D5-9AD4-F765FAD380C6}" type="datetimeFigureOut">
              <a:rPr lang="en-US" smtClean="0"/>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5B041C-CD32-466D-AA76-51FE3623D3A6}" type="slidenum">
              <a:rPr lang="en-US" smtClean="0"/>
              <a:t>‹#›</a:t>
            </a:fld>
            <a:endParaRPr lang="en-US" dirty="0"/>
          </a:p>
        </p:txBody>
      </p:sp>
    </p:spTree>
    <p:extLst>
      <p:ext uri="{BB962C8B-B14F-4D97-AF65-F5344CB8AC3E}">
        <p14:creationId xmlns:p14="http://schemas.microsoft.com/office/powerpoint/2010/main" val="24038205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EE9BC1-3EA2-41D5-9AD4-F765FAD380C6}" type="datetimeFigureOut">
              <a:rPr lang="en-US" smtClean="0"/>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5B041C-CD32-466D-AA76-51FE3623D3A6}" type="slidenum">
              <a:rPr lang="en-US" smtClean="0"/>
              <a:t>‹#›</a:t>
            </a:fld>
            <a:endParaRPr lang="en-US" dirty="0"/>
          </a:p>
        </p:txBody>
      </p:sp>
    </p:spTree>
    <p:extLst>
      <p:ext uri="{BB962C8B-B14F-4D97-AF65-F5344CB8AC3E}">
        <p14:creationId xmlns:p14="http://schemas.microsoft.com/office/powerpoint/2010/main" val="3763705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3" descr="MHS_Clinicia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257800"/>
          </a:xfrm>
          <a:prstGeom prst="rect">
            <a:avLst/>
          </a:prstGeom>
        </p:spPr>
      </p:pic>
      <p:sp>
        <p:nvSpPr>
          <p:cNvPr id="2" name="Title 1"/>
          <p:cNvSpPr>
            <a:spLocks noGrp="1"/>
          </p:cNvSpPr>
          <p:nvPr>
            <p:ph type="ctrTitle"/>
          </p:nvPr>
        </p:nvSpPr>
        <p:spPr>
          <a:xfrm>
            <a:off x="457200" y="5539417"/>
            <a:ext cx="6698974" cy="762000"/>
          </a:xfrm>
        </p:spPr>
        <p:txBody>
          <a:bodyPr/>
          <a:lstStyle>
            <a:lvl1pPr algn="l">
              <a:defRPr sz="2400">
                <a:solidFill>
                  <a:srgbClr val="002859"/>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6225217"/>
            <a:ext cx="6698974" cy="457200"/>
          </a:xfrm>
          <a:prstGeom prst="rect">
            <a:avLst/>
          </a:prstGeom>
        </p:spPr>
        <p:txBody>
          <a:bodyPr/>
          <a:lstStyle>
            <a:lvl1pPr marL="0" indent="0" algn="l">
              <a:buNone/>
              <a:defRPr sz="1800">
                <a:solidFill>
                  <a:srgbClr val="5F6A7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353674896"/>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971800"/>
            <a:ext cx="8534400" cy="1142449"/>
          </a:xfrm>
        </p:spPr>
        <p:txBody>
          <a:bodyPr/>
          <a:lstStyle>
            <a:lvl1pPr algn="r">
              <a:defRPr sz="2800"/>
            </a:lvl1pPr>
          </a:lstStyle>
          <a:p>
            <a:r>
              <a:rPr lang="en-US"/>
              <a:t>Click to edit Master title style</a:t>
            </a:r>
            <a:endParaRPr lang="en-US" dirty="0"/>
          </a:p>
        </p:txBody>
      </p:sp>
      <p:sp>
        <p:nvSpPr>
          <p:cNvPr id="3" name="Subtitle 2"/>
          <p:cNvSpPr>
            <a:spLocks noGrp="1"/>
          </p:cNvSpPr>
          <p:nvPr>
            <p:ph type="subTitle" idx="1"/>
          </p:nvPr>
        </p:nvSpPr>
        <p:spPr>
          <a:xfrm>
            <a:off x="457200" y="4114800"/>
            <a:ext cx="8534400" cy="914400"/>
          </a:xfrm>
          <a:prstGeom prst="rect">
            <a:avLst/>
          </a:prstGeom>
        </p:spPr>
        <p:txBody>
          <a:bodyPr/>
          <a:lstStyle>
            <a:lvl1pPr marL="0" indent="0" algn="r">
              <a:buNone/>
              <a:defRPr sz="2000">
                <a:solidFill>
                  <a:srgbClr val="5F6A7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Slide Number Placeholder 3"/>
          <p:cNvSpPr>
            <a:spLocks noGrp="1"/>
          </p:cNvSpPr>
          <p:nvPr>
            <p:ph type="sldNum" sz="quarter" idx="12"/>
          </p:nvPr>
        </p:nvSpPr>
        <p:spPr>
          <a:xfrm>
            <a:off x="4249973" y="6461352"/>
            <a:ext cx="443947" cy="381000"/>
          </a:xfrm>
          <a:prstGeom prst="rect">
            <a:avLst/>
          </a:prstGeom>
        </p:spPr>
        <p:txBody>
          <a:bodyPr/>
          <a:lstStyle/>
          <a:p>
            <a:pPr algn="ctr"/>
            <a:fld id="{06631174-66BD-4F95-A10A-153038C5D22D}" type="slidenum">
              <a:rPr lang="en-US" sz="1600" smtClean="0">
                <a:latin typeface="+mn-lt"/>
              </a:rPr>
              <a:pPr algn="ctr"/>
              <a:t>‹#›</a:t>
            </a:fld>
            <a:endParaRPr lang="en-US" sz="1600" dirty="0">
              <a:latin typeface="+mn-lt"/>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6461352"/>
            <a:ext cx="914400" cy="22417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6028389"/>
            <a:ext cx="914400" cy="765658"/>
          </a:xfrm>
          <a:prstGeom prst="rect">
            <a:avLst/>
          </a:prstGeom>
        </p:spPr>
      </p:pic>
    </p:spTree>
    <p:extLst>
      <p:ext uri="{BB962C8B-B14F-4D97-AF65-F5344CB8AC3E}">
        <p14:creationId xmlns:p14="http://schemas.microsoft.com/office/powerpoint/2010/main" val="2973639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vi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971800"/>
            <a:ext cx="8534400" cy="1142449"/>
          </a:xfrm>
        </p:spPr>
        <p:txBody>
          <a:bodyPr/>
          <a:lstStyle>
            <a:lvl1pPr algn="r">
              <a:defRPr sz="2800"/>
            </a:lvl1pPr>
          </a:lstStyle>
          <a:p>
            <a:r>
              <a:rPr lang="en-US"/>
              <a:t>Click to edit Master title style</a:t>
            </a:r>
            <a:endParaRPr lang="en-US" dirty="0"/>
          </a:p>
        </p:txBody>
      </p:sp>
      <p:sp>
        <p:nvSpPr>
          <p:cNvPr id="3" name="Subtitle 2"/>
          <p:cNvSpPr>
            <a:spLocks noGrp="1"/>
          </p:cNvSpPr>
          <p:nvPr>
            <p:ph type="subTitle" idx="1"/>
          </p:nvPr>
        </p:nvSpPr>
        <p:spPr>
          <a:xfrm>
            <a:off x="457200" y="4114800"/>
            <a:ext cx="8534400" cy="914400"/>
          </a:xfrm>
          <a:prstGeom prst="rect">
            <a:avLst/>
          </a:prstGeom>
        </p:spPr>
        <p:txBody>
          <a:bodyPr/>
          <a:lstStyle>
            <a:lvl1pPr marL="0" indent="0" algn="r">
              <a:buNone/>
              <a:defRPr sz="2000">
                <a:solidFill>
                  <a:srgbClr val="5F6A7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Slide Number Placeholder 3"/>
          <p:cNvSpPr>
            <a:spLocks noGrp="1"/>
          </p:cNvSpPr>
          <p:nvPr userDrawn="1">
            <p:ph type="sldNum" sz="quarter" idx="12"/>
          </p:nvPr>
        </p:nvSpPr>
        <p:spPr>
          <a:xfrm>
            <a:off x="4249973" y="6461352"/>
            <a:ext cx="443947" cy="381000"/>
          </a:xfrm>
          <a:prstGeom prst="rect">
            <a:avLst/>
          </a:prstGeom>
        </p:spPr>
        <p:txBody>
          <a:bodyPr/>
          <a:lstStyle/>
          <a:p>
            <a:pPr algn="ctr"/>
            <a:fld id="{06631174-66BD-4F95-A10A-153038C5D22D}" type="slidenum">
              <a:rPr lang="en-US" sz="1600" smtClean="0">
                <a:latin typeface="+mn-lt"/>
              </a:rPr>
              <a:pPr algn="ctr"/>
              <a:t>‹#›</a:t>
            </a:fld>
            <a:endParaRPr lang="en-US" sz="1600" dirty="0">
              <a:latin typeface="+mn-lt"/>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6461352"/>
            <a:ext cx="914400" cy="22417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6028389"/>
            <a:ext cx="914400" cy="765658"/>
          </a:xfrm>
          <a:prstGeom prst="rect">
            <a:avLst/>
          </a:prstGeom>
        </p:spPr>
      </p:pic>
    </p:spTree>
    <p:extLst>
      <p:ext uri="{BB962C8B-B14F-4D97-AF65-F5344CB8AC3E}">
        <p14:creationId xmlns:p14="http://schemas.microsoft.com/office/powerpoint/2010/main" val="2973639224"/>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3"/>
          <p:cNvSpPr>
            <a:spLocks noGrp="1"/>
          </p:cNvSpPr>
          <p:nvPr>
            <p:ph type="sldNum" sz="quarter" idx="12"/>
          </p:nvPr>
        </p:nvSpPr>
        <p:spPr>
          <a:xfrm>
            <a:off x="4249973" y="6461352"/>
            <a:ext cx="443947" cy="381000"/>
          </a:xfrm>
          <a:prstGeom prst="rect">
            <a:avLst/>
          </a:prstGeom>
        </p:spPr>
        <p:txBody>
          <a:bodyPr/>
          <a:lstStyle/>
          <a:p>
            <a:pPr algn="ctr"/>
            <a:fld id="{06631174-66BD-4F95-A10A-153038C5D22D}" type="slidenum">
              <a:rPr lang="en-US" sz="1600" smtClean="0">
                <a:latin typeface="+mn-lt"/>
              </a:rPr>
              <a:pPr algn="ctr"/>
              <a:t>‹#›</a:t>
            </a:fld>
            <a:endParaRPr lang="en-US" sz="1600" dirty="0">
              <a:latin typeface="+mn-lt"/>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6461352"/>
            <a:ext cx="914400" cy="224176"/>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6028389"/>
            <a:ext cx="914400" cy="765658"/>
          </a:xfrm>
          <a:prstGeom prst="rect">
            <a:avLst/>
          </a:prstGeom>
        </p:spPr>
      </p:pic>
    </p:spTree>
    <p:extLst>
      <p:ext uri="{BB962C8B-B14F-4D97-AF65-F5344CB8AC3E}">
        <p14:creationId xmlns:p14="http://schemas.microsoft.com/office/powerpoint/2010/main" val="1680076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39688"/>
            <a:ext cx="8229600" cy="474427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4"/>
          <p:cNvSpPr>
            <a:spLocks noGrp="1"/>
          </p:cNvSpPr>
          <p:nvPr>
            <p:ph type="title"/>
          </p:nvPr>
        </p:nvSpPr>
        <p:spPr>
          <a:xfrm>
            <a:off x="457200" y="228600"/>
            <a:ext cx="6301409" cy="742122"/>
          </a:xfrm>
        </p:spPr>
        <p:txBody>
          <a:bodyPr/>
          <a:lstStyle>
            <a:lvl1pPr>
              <a:defRPr>
                <a:solidFill>
                  <a:srgbClr val="0077C8"/>
                </a:solidFill>
              </a:defRPr>
            </a:lvl1pPr>
          </a:lstStyle>
          <a:p>
            <a:r>
              <a:rPr lang="en-US" dirty="0"/>
              <a:t>Click to edit Master title style</a:t>
            </a:r>
          </a:p>
        </p:txBody>
      </p:sp>
      <p:sp>
        <p:nvSpPr>
          <p:cNvPr id="7" name="Slide Number Placeholder 3"/>
          <p:cNvSpPr>
            <a:spLocks noGrp="1"/>
          </p:cNvSpPr>
          <p:nvPr>
            <p:ph type="sldNum" sz="quarter" idx="12"/>
          </p:nvPr>
        </p:nvSpPr>
        <p:spPr>
          <a:xfrm>
            <a:off x="4249973" y="6461352"/>
            <a:ext cx="443947" cy="381000"/>
          </a:xfrm>
          <a:prstGeom prst="rect">
            <a:avLst/>
          </a:prstGeom>
        </p:spPr>
        <p:txBody>
          <a:bodyPr/>
          <a:lstStyle/>
          <a:p>
            <a:pPr algn="ctr"/>
            <a:fld id="{06631174-66BD-4F95-A10A-153038C5D22D}" type="slidenum">
              <a:rPr lang="en-US" sz="1600" smtClean="0">
                <a:latin typeface="+mn-lt"/>
              </a:rPr>
              <a:pPr algn="ctr"/>
              <a:t>‹#›</a:t>
            </a:fld>
            <a:endParaRPr lang="en-US" sz="1600" dirty="0">
              <a:latin typeface="+mn-lt"/>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6461352"/>
            <a:ext cx="914400" cy="224176"/>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6028389"/>
            <a:ext cx="914400" cy="765658"/>
          </a:xfrm>
          <a:prstGeom prst="rect">
            <a:avLst/>
          </a:prstGeom>
        </p:spPr>
      </p:pic>
    </p:spTree>
    <p:extLst>
      <p:ext uri="{BB962C8B-B14F-4D97-AF65-F5344CB8AC3E}">
        <p14:creationId xmlns:p14="http://schemas.microsoft.com/office/powerpoint/2010/main" val="2212248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6300216" cy="740664"/>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9" name="Text Placeholder 8"/>
          <p:cNvSpPr>
            <a:spLocks noGrp="1"/>
          </p:cNvSpPr>
          <p:nvPr>
            <p:ph type="body" idx="1"/>
          </p:nvPr>
        </p:nvSpPr>
        <p:spPr>
          <a:xfrm>
            <a:off x="457200" y="1143000"/>
            <a:ext cx="8229600" cy="47457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756738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94"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dt="0"/>
  <p:txStyles>
    <p:titleStyle>
      <a:lvl1pPr algn="l" defTabSz="457200" rtl="0" eaLnBrk="1" latinLnBrk="0" hangingPunct="1">
        <a:lnSpc>
          <a:spcPct val="90000"/>
        </a:lnSpc>
        <a:spcBef>
          <a:spcPct val="0"/>
        </a:spcBef>
        <a:buNone/>
        <a:defRPr sz="2400" kern="1200">
          <a:solidFill>
            <a:srgbClr val="002859"/>
          </a:solidFill>
          <a:latin typeface="+mj-lt"/>
          <a:ea typeface="+mj-ea"/>
          <a:cs typeface="+mj-cs"/>
        </a:defRPr>
      </a:lvl1pPr>
    </p:titleStyle>
    <p:bodyStyle>
      <a:lvl1pPr marL="230188" indent="-230188" algn="l" defTabSz="457200" rtl="0" eaLnBrk="1" latinLnBrk="0" hangingPunct="1">
        <a:spcBef>
          <a:spcPts val="600"/>
        </a:spcBef>
        <a:buClr>
          <a:srgbClr val="002859"/>
        </a:buClr>
        <a:buFont typeface="Arial"/>
        <a:buChar char="•"/>
        <a:defRPr sz="2000" kern="1200">
          <a:solidFill>
            <a:srgbClr val="5F6A72"/>
          </a:solidFill>
          <a:latin typeface="+mn-lt"/>
          <a:ea typeface="+mn-ea"/>
          <a:cs typeface="+mn-cs"/>
        </a:defRPr>
      </a:lvl1pPr>
      <a:lvl2pPr marL="742950" indent="-285750" algn="l" defTabSz="457200" rtl="0" eaLnBrk="1" latinLnBrk="0" hangingPunct="1">
        <a:spcBef>
          <a:spcPts val="600"/>
        </a:spcBef>
        <a:buClr>
          <a:srgbClr val="002859"/>
        </a:buClr>
        <a:buFont typeface="Arial"/>
        <a:buChar char="–"/>
        <a:defRPr sz="2000" kern="1200">
          <a:solidFill>
            <a:srgbClr val="5F6A72"/>
          </a:solidFill>
          <a:latin typeface="+mn-lt"/>
          <a:ea typeface="+mn-ea"/>
          <a:cs typeface="+mn-cs"/>
        </a:defRPr>
      </a:lvl2pPr>
      <a:lvl3pPr marL="1143000" indent="-228600" algn="l" defTabSz="457200" rtl="0" eaLnBrk="1" latinLnBrk="0" hangingPunct="1">
        <a:spcBef>
          <a:spcPts val="600"/>
        </a:spcBef>
        <a:buClr>
          <a:srgbClr val="002859"/>
        </a:buClr>
        <a:buFont typeface="Arial"/>
        <a:buChar char="•"/>
        <a:defRPr sz="2000" kern="1200">
          <a:solidFill>
            <a:srgbClr val="5F6A72"/>
          </a:solidFill>
          <a:latin typeface="+mn-lt"/>
          <a:ea typeface="+mn-ea"/>
          <a:cs typeface="+mn-cs"/>
        </a:defRPr>
      </a:lvl3pPr>
      <a:lvl4pPr marL="1600200" indent="-228600" algn="l" defTabSz="457200" rtl="0" eaLnBrk="1" latinLnBrk="0" hangingPunct="1">
        <a:spcBef>
          <a:spcPts val="600"/>
        </a:spcBef>
        <a:buClr>
          <a:srgbClr val="002859"/>
        </a:buClr>
        <a:buFont typeface="Arial"/>
        <a:buChar char="–"/>
        <a:defRPr sz="2000" kern="1200">
          <a:solidFill>
            <a:srgbClr val="5F6A72"/>
          </a:solidFill>
          <a:latin typeface="+mn-lt"/>
          <a:ea typeface="+mn-ea"/>
          <a:cs typeface="+mn-cs"/>
        </a:defRPr>
      </a:lvl4pPr>
      <a:lvl5pPr marL="2057400" indent="-228600" algn="l" defTabSz="457200" rtl="0" eaLnBrk="1" latinLnBrk="0" hangingPunct="1">
        <a:spcBef>
          <a:spcPts val="600"/>
        </a:spcBef>
        <a:buClr>
          <a:srgbClr val="002859"/>
        </a:buClr>
        <a:buFont typeface="Arial"/>
        <a:buChar char="»"/>
        <a:defRPr sz="2000" kern="1200">
          <a:solidFill>
            <a:srgbClr val="5F6A7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5C4A0F-0DD8-4E6F-8788-C3656E60D08E}" type="datetimeFigureOut">
              <a:rPr lang="en-US" smtClean="0"/>
              <a:t>4/2/2020</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38456A-98DB-425F-9ABB-6039ECE81CCF}" type="slidenum">
              <a:rPr lang="en-US" smtClean="0"/>
              <a:t>‹#›</a:t>
            </a:fld>
            <a:endParaRPr lang="en-US" dirty="0"/>
          </a:p>
        </p:txBody>
      </p:sp>
    </p:spTree>
    <p:extLst>
      <p:ext uri="{BB962C8B-B14F-4D97-AF65-F5344CB8AC3E}">
        <p14:creationId xmlns:p14="http://schemas.microsoft.com/office/powerpoint/2010/main" val="313652377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EE9BC1-3EA2-41D5-9AD4-F765FAD380C6}" type="datetimeFigureOut">
              <a:rPr lang="en-US" smtClean="0"/>
              <a:t>4/2/2020</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B041C-CD32-466D-AA76-51FE3623D3A6}" type="slidenum">
              <a:rPr lang="en-US" smtClean="0"/>
              <a:t>‹#›</a:t>
            </a:fld>
            <a:endParaRPr lang="en-US" dirty="0"/>
          </a:p>
        </p:txBody>
      </p:sp>
    </p:spTree>
    <p:extLst>
      <p:ext uri="{BB962C8B-B14F-4D97-AF65-F5344CB8AC3E}">
        <p14:creationId xmlns:p14="http://schemas.microsoft.com/office/powerpoint/2010/main" val="171590546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mailto:CAADAPProviderResponseTeam@magellanhealth.com"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hyperlink" Target="https://cdph.magellanrx.com/"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hyperlink" Target="http://cdph.magellanrx.com/"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07" name="Rectangle 15"/>
          <p:cNvSpPr>
            <a:spLocks noGrp="1" noChangeArrowheads="1"/>
          </p:cNvSpPr>
          <p:nvPr>
            <p:ph type="ctrTitle"/>
          </p:nvPr>
        </p:nvSpPr>
        <p:spPr>
          <a:xfrm>
            <a:off x="304800" y="5539417"/>
            <a:ext cx="6019800" cy="762000"/>
          </a:xfrm>
        </p:spPr>
        <p:txBody>
          <a:bodyPr/>
          <a:lstStyle/>
          <a:p>
            <a:r>
              <a:rPr lang="en-US" b="1" dirty="0">
                <a:solidFill>
                  <a:srgbClr val="0077C8"/>
                </a:solidFill>
              </a:rPr>
              <a:t>California Department of Public Health, </a:t>
            </a:r>
            <a:br>
              <a:rPr lang="en-US" b="1" dirty="0">
                <a:solidFill>
                  <a:srgbClr val="0077C8"/>
                </a:solidFill>
              </a:rPr>
            </a:br>
            <a:r>
              <a:rPr lang="en-US" b="1" dirty="0">
                <a:solidFill>
                  <a:srgbClr val="0077C8"/>
                </a:solidFill>
              </a:rPr>
              <a:t>Office of AIDS, AIDS Drugs Assistance Program </a:t>
            </a:r>
            <a:br>
              <a:rPr lang="en-US" b="1" dirty="0">
                <a:solidFill>
                  <a:srgbClr val="0077C8"/>
                </a:solidFill>
              </a:rPr>
            </a:br>
            <a:r>
              <a:rPr lang="en-US" b="1" dirty="0">
                <a:solidFill>
                  <a:srgbClr val="0077C8"/>
                </a:solidFill>
              </a:rPr>
              <a:t>(CDPH/OA/ADAP) Pharmacy Program</a:t>
            </a:r>
          </a:p>
        </p:txBody>
      </p:sp>
      <p:sp>
        <p:nvSpPr>
          <p:cNvPr id="9" name="Subtitle 8"/>
          <p:cNvSpPr>
            <a:spLocks noGrp="1"/>
          </p:cNvSpPr>
          <p:nvPr>
            <p:ph type="subTitle" idx="1"/>
          </p:nvPr>
        </p:nvSpPr>
        <p:spPr>
          <a:xfrm>
            <a:off x="316523" y="6301417"/>
            <a:ext cx="6592957" cy="457200"/>
          </a:xfrm>
        </p:spPr>
        <p:txBody>
          <a:bodyPr/>
          <a:lstStyle/>
          <a:p>
            <a:r>
              <a:rPr lang="en-US" dirty="0"/>
              <a:t>Provider Training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Transaction Header Segment</a:t>
            </a:r>
          </a:p>
          <a:p>
            <a:pPr marL="457200" lvl="1" indent="-228600"/>
            <a:r>
              <a:rPr lang="en-US" dirty="0"/>
              <a:t>All transactions require the following segments:</a:t>
            </a:r>
          </a:p>
          <a:p>
            <a:pPr marL="685800" lvl="2"/>
            <a:r>
              <a:rPr lang="en-US" dirty="0"/>
              <a:t>BIN Number: 018786				</a:t>
            </a:r>
          </a:p>
          <a:p>
            <a:pPr marL="685800" lvl="2"/>
            <a:r>
              <a:rPr lang="en-US" dirty="0"/>
              <a:t>Version/Release #: D.0		</a:t>
            </a:r>
          </a:p>
          <a:p>
            <a:pPr marL="685800" lvl="2"/>
            <a:r>
              <a:rPr lang="en-US" dirty="0"/>
              <a:t>Processor Control # ADAP Medicare: TROOP</a:t>
            </a:r>
          </a:p>
          <a:p>
            <a:pPr marL="685800" lvl="2"/>
            <a:r>
              <a:rPr lang="en-US" dirty="0"/>
              <a:t>Processor Control # ADAP Non-Medicare: 222327	</a:t>
            </a:r>
          </a:p>
          <a:p>
            <a:pPr marL="685800" lvl="2"/>
            <a:r>
              <a:rPr lang="en-US" dirty="0"/>
              <a:t>Group ID: RX222327					</a:t>
            </a:r>
          </a:p>
          <a:p>
            <a:endParaRPr lang="en-US" dirty="0"/>
          </a:p>
        </p:txBody>
      </p:sp>
      <p:sp>
        <p:nvSpPr>
          <p:cNvPr id="2" name="Title 1"/>
          <p:cNvSpPr>
            <a:spLocks noGrp="1"/>
          </p:cNvSpPr>
          <p:nvPr>
            <p:ph type="title"/>
          </p:nvPr>
        </p:nvSpPr>
        <p:spPr/>
        <p:txBody>
          <a:bodyPr/>
          <a:lstStyle/>
          <a:p>
            <a:r>
              <a:rPr lang="en-US" b="1" dirty="0"/>
              <a:t>Necessary Data Elements for Initial Setup</a:t>
            </a:r>
          </a:p>
        </p:txBody>
      </p:sp>
      <p:sp>
        <p:nvSpPr>
          <p:cNvPr id="12" name="Slide Number Placeholder 3"/>
          <p:cNvSpPr>
            <a:spLocks noGrp="1"/>
          </p:cNvSpPr>
          <p:nvPr>
            <p:ph type="sldNum" sz="quarter" idx="12"/>
          </p:nvPr>
        </p:nvSpPr>
        <p:spPr>
          <a:xfrm>
            <a:off x="4350027" y="6458776"/>
            <a:ext cx="443947" cy="381000"/>
          </a:xfrm>
          <a:prstGeom prst="rect">
            <a:avLst/>
          </a:prstGeom>
        </p:spPr>
        <p:txBody>
          <a:bodyPr/>
          <a:lstStyle/>
          <a:p>
            <a:pPr algn="ctr"/>
            <a:fld id="{06631174-66BD-4F95-A10A-153038C5D22D}" type="slidenum">
              <a:rPr lang="en-US" sz="1600" smtClean="0">
                <a:latin typeface="+mn-lt"/>
              </a:rPr>
              <a:pPr algn="ctr"/>
              <a:t>10</a:t>
            </a:fld>
            <a:endParaRPr lang="en-US" sz="1600" dirty="0">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Unit of Measure</a:t>
            </a:r>
          </a:p>
          <a:p>
            <a:pPr marL="457200" lvl="1" indent="-228600"/>
            <a:r>
              <a:rPr lang="en-US" dirty="0"/>
              <a:t>Values:</a:t>
            </a:r>
          </a:p>
          <a:p>
            <a:pPr marL="685800" lvl="2"/>
            <a:r>
              <a:rPr lang="en-US" dirty="0"/>
              <a:t>EA = Each</a:t>
            </a:r>
          </a:p>
          <a:p>
            <a:pPr marL="685800" lvl="2"/>
            <a:r>
              <a:rPr lang="en-US" dirty="0"/>
              <a:t>GM = Grams</a:t>
            </a:r>
          </a:p>
          <a:p>
            <a:pPr marL="685800" lvl="2"/>
            <a:r>
              <a:rPr lang="en-US" dirty="0"/>
              <a:t>ML = Milliliters</a:t>
            </a:r>
          </a:p>
          <a:p>
            <a:r>
              <a:rPr lang="en-US" dirty="0"/>
              <a:t>Number of Refills Authorized</a:t>
            </a:r>
          </a:p>
        </p:txBody>
      </p:sp>
      <p:sp>
        <p:nvSpPr>
          <p:cNvPr id="2" name="Title 1"/>
          <p:cNvSpPr>
            <a:spLocks noGrp="1"/>
          </p:cNvSpPr>
          <p:nvPr>
            <p:ph type="title"/>
          </p:nvPr>
        </p:nvSpPr>
        <p:spPr>
          <a:xfrm>
            <a:off x="457200" y="228600"/>
            <a:ext cx="6934200" cy="742122"/>
          </a:xfrm>
        </p:spPr>
        <p:txBody>
          <a:bodyPr/>
          <a:lstStyle/>
          <a:p>
            <a:r>
              <a:rPr lang="en-US" b="1" dirty="0"/>
              <a:t>Additional Necessary Data Elements for Initial Set-Up</a:t>
            </a:r>
          </a:p>
        </p:txBody>
      </p:sp>
      <p:sp>
        <p:nvSpPr>
          <p:cNvPr id="8" name="Slide Number Placeholder 3"/>
          <p:cNvSpPr>
            <a:spLocks noGrp="1"/>
          </p:cNvSpPr>
          <p:nvPr>
            <p:ph type="sldNum" sz="quarter" idx="12"/>
          </p:nvPr>
        </p:nvSpPr>
        <p:spPr>
          <a:xfrm>
            <a:off x="4350027" y="6458776"/>
            <a:ext cx="443947" cy="381000"/>
          </a:xfrm>
          <a:prstGeom prst="rect">
            <a:avLst/>
          </a:prstGeom>
        </p:spPr>
        <p:txBody>
          <a:bodyPr/>
          <a:lstStyle/>
          <a:p>
            <a:pPr algn="ctr"/>
            <a:fld id="{06631174-66BD-4F95-A10A-153038C5D22D}" type="slidenum">
              <a:rPr lang="en-US" sz="1600" smtClean="0">
                <a:latin typeface="+mn-lt"/>
              </a:rPr>
              <a:pPr algn="ctr"/>
              <a:t>11</a:t>
            </a:fld>
            <a:endParaRPr lang="en-US" sz="1600" dirty="0">
              <a:latin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2" name="Rectangle 6"/>
          <p:cNvSpPr>
            <a:spLocks noGrp="1" noChangeArrowheads="1"/>
          </p:cNvSpPr>
          <p:nvPr>
            <p:ph type="ctrTitle"/>
          </p:nvPr>
        </p:nvSpPr>
        <p:spPr/>
        <p:txBody>
          <a:bodyPr/>
          <a:lstStyle/>
          <a:p>
            <a:r>
              <a:rPr lang="en-US" b="1" dirty="0">
                <a:solidFill>
                  <a:srgbClr val="0077C8"/>
                </a:solidFill>
              </a:rPr>
              <a:t>POS Operational Readiness</a:t>
            </a:r>
          </a:p>
        </p:txBody>
      </p:sp>
      <p:sp>
        <p:nvSpPr>
          <p:cNvPr id="4" name="Slide Number Placeholder 3"/>
          <p:cNvSpPr>
            <a:spLocks noGrp="1"/>
          </p:cNvSpPr>
          <p:nvPr>
            <p:ph type="sldNum" sz="quarter" idx="12"/>
          </p:nvPr>
        </p:nvSpPr>
        <p:spPr>
          <a:xfrm>
            <a:off x="4350027" y="6458776"/>
            <a:ext cx="443947" cy="381000"/>
          </a:xfrm>
          <a:prstGeom prst="rect">
            <a:avLst/>
          </a:prstGeom>
        </p:spPr>
        <p:txBody>
          <a:bodyPr/>
          <a:lstStyle/>
          <a:p>
            <a:pPr algn="ctr"/>
            <a:fld id="{4895959F-D71E-4F92-8ED3-167F28D7A77F}" type="slidenum">
              <a:rPr lang="en-US" sz="1600" smtClean="0">
                <a:latin typeface="+mn-lt"/>
              </a:rPr>
              <a:t>12</a:t>
            </a:fld>
            <a:endParaRPr lang="en-US" sz="1600" dirty="0">
              <a:latin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Reminder:</a:t>
            </a:r>
          </a:p>
          <a:p>
            <a:pPr marL="457200" lvl="1" indent="-228600"/>
            <a:r>
              <a:rPr lang="en-US" dirty="0"/>
              <a:t>Date Rx Written should be the original date written</a:t>
            </a:r>
          </a:p>
          <a:p>
            <a:pPr marL="457200" lvl="1" indent="-228600"/>
            <a:r>
              <a:rPr lang="en-US" dirty="0"/>
              <a:t>Date of Service (DOS) should be the actual DOS</a:t>
            </a:r>
          </a:p>
          <a:p>
            <a:pPr marL="457200" lvl="1" indent="-228600"/>
            <a:r>
              <a:rPr lang="en-US" dirty="0"/>
              <a:t>The ‘Date Rx Written’ is used as a factor in refill editing logic</a:t>
            </a:r>
          </a:p>
          <a:p>
            <a:pPr marL="0" indent="0">
              <a:buNone/>
            </a:pPr>
            <a:endParaRPr lang="en-US" dirty="0"/>
          </a:p>
        </p:txBody>
      </p:sp>
      <p:sp>
        <p:nvSpPr>
          <p:cNvPr id="2" name="Title 1"/>
          <p:cNvSpPr>
            <a:spLocks noGrp="1"/>
          </p:cNvSpPr>
          <p:nvPr>
            <p:ph type="title"/>
          </p:nvPr>
        </p:nvSpPr>
        <p:spPr/>
        <p:txBody>
          <a:bodyPr/>
          <a:lstStyle/>
          <a:p>
            <a:r>
              <a:rPr lang="en-US" b="1" dirty="0"/>
              <a:t>Claims</a:t>
            </a:r>
            <a:r>
              <a:rPr lang="en-US" dirty="0">
                <a:solidFill>
                  <a:srgbClr val="55165E"/>
                </a:solidFill>
              </a:rPr>
              <a:t> </a:t>
            </a:r>
            <a:r>
              <a:rPr lang="en-US" b="1" dirty="0"/>
              <a:t>Submission Timely Filing Limits</a:t>
            </a:r>
          </a:p>
        </p:txBody>
      </p:sp>
      <p:sp>
        <p:nvSpPr>
          <p:cNvPr id="8" name="Slide Number Placeholder 3"/>
          <p:cNvSpPr>
            <a:spLocks noGrp="1"/>
          </p:cNvSpPr>
          <p:nvPr>
            <p:ph type="sldNum" sz="quarter" idx="12"/>
          </p:nvPr>
        </p:nvSpPr>
        <p:spPr>
          <a:xfrm>
            <a:off x="4350027" y="6458776"/>
            <a:ext cx="443947" cy="381000"/>
          </a:xfrm>
          <a:prstGeom prst="rect">
            <a:avLst/>
          </a:prstGeom>
        </p:spPr>
        <p:txBody>
          <a:bodyPr/>
          <a:lstStyle/>
          <a:p>
            <a:pPr algn="ctr"/>
            <a:fld id="{06631174-66BD-4F95-A10A-153038C5D22D}" type="slidenum">
              <a:rPr lang="en-US" sz="1600" smtClean="0">
                <a:latin typeface="+mn-lt"/>
              </a:rPr>
              <a:pPr algn="ctr"/>
              <a:t>13</a:t>
            </a:fld>
            <a:endParaRPr lang="en-US" sz="1600" dirty="0">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POS claims are generally submitted at the time of dispensing. If a claim is submitted after a drug is dispensed due to mitigating circumstances, the following guidelines apply:  </a:t>
            </a:r>
          </a:p>
          <a:p>
            <a:pPr marL="457200" lvl="1" indent="-228600"/>
            <a:r>
              <a:rPr lang="en-US" dirty="0"/>
              <a:t>For all original claims, the timely filing limit from the DOS is 366 days. </a:t>
            </a:r>
          </a:p>
          <a:p>
            <a:pPr marL="457200" lvl="1" indent="-228600"/>
            <a:r>
              <a:rPr lang="en-US" dirty="0"/>
              <a:t>For all reversals, the timely filing limit from the DOS is Unlimited.</a:t>
            </a:r>
          </a:p>
          <a:p>
            <a:pPr marL="457200" lvl="1" indent="-228600"/>
            <a:r>
              <a:rPr lang="en-US" dirty="0"/>
              <a:t>For all re-bill claims, the timely filing limit from the DOS is 366 days.</a:t>
            </a:r>
          </a:p>
          <a:p>
            <a:pPr marL="457200" lvl="1" indent="-228600"/>
            <a:r>
              <a:rPr lang="en-US" dirty="0"/>
              <a:t>Claims that exceed the timely filing limit will deny with NCPDP Error 81, “Timely Filing Exceeded”. </a:t>
            </a:r>
          </a:p>
          <a:p>
            <a:endParaRPr lang="en-US" dirty="0"/>
          </a:p>
        </p:txBody>
      </p:sp>
      <p:sp>
        <p:nvSpPr>
          <p:cNvPr id="2" name="Title 1"/>
          <p:cNvSpPr>
            <a:spLocks noGrp="1"/>
          </p:cNvSpPr>
          <p:nvPr>
            <p:ph type="title"/>
          </p:nvPr>
        </p:nvSpPr>
        <p:spPr/>
        <p:txBody>
          <a:bodyPr/>
          <a:lstStyle/>
          <a:p>
            <a:r>
              <a:rPr lang="en-US" b="1" dirty="0"/>
              <a:t>Claims Submission Timely Filing Limits, cont.</a:t>
            </a:r>
          </a:p>
        </p:txBody>
      </p:sp>
      <p:sp>
        <p:nvSpPr>
          <p:cNvPr id="8" name="Slide Number Placeholder 3"/>
          <p:cNvSpPr>
            <a:spLocks noGrp="1"/>
          </p:cNvSpPr>
          <p:nvPr>
            <p:ph type="sldNum" sz="quarter" idx="12"/>
          </p:nvPr>
        </p:nvSpPr>
        <p:spPr>
          <a:xfrm>
            <a:off x="4350027" y="6458776"/>
            <a:ext cx="443947" cy="381000"/>
          </a:xfrm>
          <a:prstGeom prst="rect">
            <a:avLst/>
          </a:prstGeom>
        </p:spPr>
        <p:txBody>
          <a:bodyPr/>
          <a:lstStyle/>
          <a:p>
            <a:pPr algn="ctr"/>
            <a:fld id="{06631174-66BD-4F95-A10A-153038C5D22D}" type="slidenum">
              <a:rPr lang="en-US" sz="1600" smtClean="0">
                <a:latin typeface="+mn-lt"/>
              </a:rPr>
              <a:pPr algn="ctr"/>
              <a:t>14</a:t>
            </a:fld>
            <a:endParaRPr lang="en-US" sz="1600" dirty="0">
              <a:latin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following transactions will be processed on July 1, 2016:</a:t>
            </a:r>
          </a:p>
          <a:p>
            <a:pPr marL="457200" lvl="1" indent="-228600"/>
            <a:r>
              <a:rPr lang="en-US" dirty="0"/>
              <a:t>Claim Type</a:t>
            </a:r>
          </a:p>
          <a:p>
            <a:pPr marL="685800" lvl="2"/>
            <a:r>
              <a:rPr lang="en-US" dirty="0"/>
              <a:t>Original Claims 	B1</a:t>
            </a:r>
          </a:p>
          <a:p>
            <a:pPr marL="685800" lvl="2"/>
            <a:r>
              <a:rPr lang="en-US" dirty="0"/>
              <a:t>Reversals 			B2</a:t>
            </a:r>
          </a:p>
          <a:p>
            <a:pPr marL="685800" lvl="2"/>
            <a:r>
              <a:rPr lang="en-US" dirty="0"/>
              <a:t>Re-bills			B3</a:t>
            </a:r>
          </a:p>
          <a:p>
            <a:endParaRPr lang="en-US" dirty="0"/>
          </a:p>
        </p:txBody>
      </p:sp>
      <p:sp>
        <p:nvSpPr>
          <p:cNvPr id="2" name="Title 1"/>
          <p:cNvSpPr>
            <a:spLocks noGrp="1"/>
          </p:cNvSpPr>
          <p:nvPr>
            <p:ph type="title"/>
          </p:nvPr>
        </p:nvSpPr>
        <p:spPr/>
        <p:txBody>
          <a:bodyPr/>
          <a:lstStyle/>
          <a:p>
            <a:r>
              <a:rPr lang="en-US" b="1" dirty="0"/>
              <a:t>NCPDP D.0</a:t>
            </a:r>
          </a:p>
        </p:txBody>
      </p:sp>
      <p:sp>
        <p:nvSpPr>
          <p:cNvPr id="11" name="Slide Number Placeholder 3"/>
          <p:cNvSpPr>
            <a:spLocks noGrp="1"/>
          </p:cNvSpPr>
          <p:nvPr>
            <p:ph type="sldNum" sz="quarter" idx="12"/>
          </p:nvPr>
        </p:nvSpPr>
        <p:spPr>
          <a:xfrm>
            <a:off x="4350027" y="6458776"/>
            <a:ext cx="443947" cy="381000"/>
          </a:xfrm>
          <a:prstGeom prst="rect">
            <a:avLst/>
          </a:prstGeom>
        </p:spPr>
        <p:txBody>
          <a:bodyPr/>
          <a:lstStyle/>
          <a:p>
            <a:pPr algn="ctr"/>
            <a:fld id="{06631174-66BD-4F95-A10A-153038C5D22D}" type="slidenum">
              <a:rPr lang="en-US" sz="1600" smtClean="0">
                <a:latin typeface="+mn-lt"/>
              </a:rPr>
              <a:pPr algn="ctr"/>
              <a:t>15</a:t>
            </a:fld>
            <a:endParaRPr lang="en-US" sz="1600" dirty="0">
              <a:latin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HIPAA Compliance: There are requirements for privacy regulations regarding the use of claim data elements.</a:t>
            </a:r>
          </a:p>
          <a:p>
            <a:r>
              <a:rPr lang="en-US" dirty="0"/>
              <a:t>Data element conditions are detailed in the Payer Specification Sheet including:</a:t>
            </a:r>
          </a:p>
          <a:p>
            <a:pPr marL="457200" lvl="1" indent="-228600"/>
            <a:r>
              <a:rPr lang="en-US" dirty="0"/>
              <a:t>Mandatory (NCPDP designation – required at all times) or</a:t>
            </a:r>
          </a:p>
          <a:p>
            <a:pPr marL="457200" lvl="1" indent="-228600"/>
            <a:r>
              <a:rPr lang="en-US" dirty="0"/>
              <a:t>Required</a:t>
            </a:r>
          </a:p>
          <a:p>
            <a:pPr marL="685800" lvl="2"/>
            <a:r>
              <a:rPr lang="en-US" dirty="0"/>
              <a:t>CDPH/OA/ADAP requires</a:t>
            </a:r>
          </a:p>
          <a:p>
            <a:pPr marL="457200" lvl="1" indent="-228600"/>
            <a:r>
              <a:rPr lang="en-US" dirty="0"/>
              <a:t>Qualified Requirement</a:t>
            </a:r>
          </a:p>
          <a:p>
            <a:pPr marL="685800" lvl="2"/>
            <a:r>
              <a:rPr lang="en-US" dirty="0"/>
              <a:t>“Required when”</a:t>
            </a:r>
          </a:p>
        </p:txBody>
      </p:sp>
      <p:sp>
        <p:nvSpPr>
          <p:cNvPr id="2" name="Title 1"/>
          <p:cNvSpPr>
            <a:spLocks noGrp="1"/>
          </p:cNvSpPr>
          <p:nvPr>
            <p:ph type="title"/>
          </p:nvPr>
        </p:nvSpPr>
        <p:spPr/>
        <p:txBody>
          <a:bodyPr/>
          <a:lstStyle/>
          <a:p>
            <a:r>
              <a:rPr lang="en-US" b="1" dirty="0"/>
              <a:t>NCPDP D.0, cont.</a:t>
            </a:r>
          </a:p>
        </p:txBody>
      </p:sp>
      <p:sp>
        <p:nvSpPr>
          <p:cNvPr id="8" name="Slide Number Placeholder 3"/>
          <p:cNvSpPr>
            <a:spLocks noGrp="1"/>
          </p:cNvSpPr>
          <p:nvPr>
            <p:ph type="sldNum" sz="quarter" idx="12"/>
          </p:nvPr>
        </p:nvSpPr>
        <p:spPr>
          <a:xfrm>
            <a:off x="4350027" y="6458776"/>
            <a:ext cx="443947" cy="381000"/>
          </a:xfrm>
          <a:prstGeom prst="rect">
            <a:avLst/>
          </a:prstGeom>
        </p:spPr>
        <p:txBody>
          <a:bodyPr/>
          <a:lstStyle/>
          <a:p>
            <a:pPr algn="ctr"/>
            <a:fld id="{06631174-66BD-4F95-A10A-153038C5D22D}" type="slidenum">
              <a:rPr lang="en-US" sz="1600" smtClean="0">
                <a:latin typeface="+mn-lt"/>
              </a:rPr>
              <a:pPr algn="ctr"/>
              <a:t>16</a:t>
            </a:fld>
            <a:endParaRPr lang="en-US" sz="1600" dirty="0">
              <a:latin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All submitted fields will be edited for valid format.</a:t>
            </a:r>
          </a:p>
          <a:p>
            <a:r>
              <a:rPr lang="en-US" dirty="0"/>
              <a:t>All submitted fields will be edited for valid values.</a:t>
            </a:r>
          </a:p>
          <a:p>
            <a:r>
              <a:rPr lang="en-US" dirty="0"/>
              <a:t>If you send optional data, the values must be valid and any supporting/associated fields must be sent.</a:t>
            </a:r>
          </a:p>
          <a:p>
            <a:endParaRPr lang="en-US" dirty="0"/>
          </a:p>
        </p:txBody>
      </p:sp>
      <p:sp>
        <p:nvSpPr>
          <p:cNvPr id="2" name="Title 1"/>
          <p:cNvSpPr>
            <a:spLocks noGrp="1"/>
          </p:cNvSpPr>
          <p:nvPr>
            <p:ph type="title"/>
          </p:nvPr>
        </p:nvSpPr>
        <p:spPr/>
        <p:txBody>
          <a:bodyPr/>
          <a:lstStyle/>
          <a:p>
            <a:r>
              <a:rPr lang="en-US" b="1" dirty="0"/>
              <a:t>NCPDP D.0, cont.</a:t>
            </a:r>
          </a:p>
        </p:txBody>
      </p:sp>
      <p:sp>
        <p:nvSpPr>
          <p:cNvPr id="8" name="Slide Number Placeholder 3"/>
          <p:cNvSpPr>
            <a:spLocks noGrp="1"/>
          </p:cNvSpPr>
          <p:nvPr>
            <p:ph type="sldNum" sz="quarter" idx="12"/>
          </p:nvPr>
        </p:nvSpPr>
        <p:spPr>
          <a:xfrm>
            <a:off x="4350027" y="6458776"/>
            <a:ext cx="443947" cy="381000"/>
          </a:xfrm>
          <a:prstGeom prst="rect">
            <a:avLst/>
          </a:prstGeom>
        </p:spPr>
        <p:txBody>
          <a:bodyPr/>
          <a:lstStyle/>
          <a:p>
            <a:pPr algn="ctr"/>
            <a:fld id="{06631174-66BD-4F95-A10A-153038C5D22D}" type="slidenum">
              <a:rPr lang="en-US" sz="1600" smtClean="0">
                <a:latin typeface="+mn-lt"/>
              </a:rPr>
              <a:pPr algn="ctr"/>
              <a:t>17</a:t>
            </a:fld>
            <a:endParaRPr lang="en-US" sz="1600" dirty="0">
              <a:latin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Providers are required to fully pursue all third-party coverage before billing CDPH/OA/ADAP.</a:t>
            </a:r>
          </a:p>
          <a:p>
            <a:r>
              <a:rPr lang="en-US" dirty="0"/>
              <a:t>Providers must comply with all policies of a client’s insurance coverage, including, but not limited to prior authorization (PA), quantity, and days’ supply limits.</a:t>
            </a:r>
          </a:p>
          <a:p>
            <a:r>
              <a:rPr lang="en-US" dirty="0"/>
              <a:t>Reimbursement will be calculated to pay the lesser of the CDPH/OA/ADAP allowed amount or the Other Payer Patient Responsibility as reported by the primary carrier, less the third-party payment.</a:t>
            </a:r>
          </a:p>
        </p:txBody>
      </p:sp>
      <p:sp>
        <p:nvSpPr>
          <p:cNvPr id="2" name="Title 1"/>
          <p:cNvSpPr>
            <a:spLocks noGrp="1"/>
          </p:cNvSpPr>
          <p:nvPr>
            <p:ph type="title"/>
          </p:nvPr>
        </p:nvSpPr>
        <p:spPr/>
        <p:txBody>
          <a:bodyPr/>
          <a:lstStyle/>
          <a:p>
            <a:r>
              <a:rPr lang="en-US" b="1" dirty="0"/>
              <a:t>Coordination of Benefits</a:t>
            </a:r>
          </a:p>
        </p:txBody>
      </p:sp>
      <p:sp>
        <p:nvSpPr>
          <p:cNvPr id="8" name="Slide Number Placeholder 3"/>
          <p:cNvSpPr>
            <a:spLocks noGrp="1"/>
          </p:cNvSpPr>
          <p:nvPr>
            <p:ph type="sldNum" sz="quarter" idx="12"/>
          </p:nvPr>
        </p:nvSpPr>
        <p:spPr>
          <a:xfrm>
            <a:off x="4350027" y="6458776"/>
            <a:ext cx="443947" cy="381000"/>
          </a:xfrm>
          <a:prstGeom prst="rect">
            <a:avLst/>
          </a:prstGeom>
        </p:spPr>
        <p:txBody>
          <a:bodyPr/>
          <a:lstStyle/>
          <a:p>
            <a:pPr algn="ctr"/>
            <a:fld id="{06631174-66BD-4F95-A10A-153038C5D22D}" type="slidenum">
              <a:rPr lang="en-US" sz="1600" smtClean="0">
                <a:latin typeface="+mn-lt"/>
              </a:rPr>
              <a:pPr algn="ctr"/>
              <a:t>18</a:t>
            </a:fld>
            <a:endParaRPr lang="en-US" sz="1600" dirty="0">
              <a:latin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BIN Number: 018786				</a:t>
            </a:r>
          </a:p>
          <a:p>
            <a:r>
              <a:rPr lang="en-US" dirty="0"/>
              <a:t>Version/Release #: D.0		</a:t>
            </a:r>
          </a:p>
          <a:p>
            <a:r>
              <a:rPr lang="en-US" dirty="0"/>
              <a:t>Processor Control # ADAP Medicare: TROOP</a:t>
            </a:r>
          </a:p>
          <a:p>
            <a:r>
              <a:rPr lang="en-US" dirty="0"/>
              <a:t>Processor Control # ADAP Non-Medicare: 222327	</a:t>
            </a:r>
          </a:p>
          <a:p>
            <a:r>
              <a:rPr lang="en-US" dirty="0"/>
              <a:t>Group ID: RX222327</a:t>
            </a:r>
          </a:p>
          <a:p>
            <a:r>
              <a:rPr lang="en-US" dirty="0"/>
              <a:t>Number of Refills Authorized is </a:t>
            </a:r>
            <a:r>
              <a:rPr lang="en-US" b="1" dirty="0"/>
              <a:t>Mandatory</a:t>
            </a:r>
          </a:p>
          <a:p>
            <a:r>
              <a:rPr lang="en-US" dirty="0"/>
              <a:t>Unit of Measure is </a:t>
            </a:r>
            <a:r>
              <a:rPr lang="en-US" b="1" dirty="0"/>
              <a:t>Mandatory</a:t>
            </a:r>
          </a:p>
          <a:p>
            <a:r>
              <a:rPr lang="en-US" dirty="0"/>
              <a:t>All submitted fields will be edited for valid format and values.</a:t>
            </a:r>
          </a:p>
          <a:p>
            <a:endParaRPr lang="en-US" b="1" dirty="0"/>
          </a:p>
          <a:p>
            <a:endParaRPr lang="en-US" dirty="0"/>
          </a:p>
        </p:txBody>
      </p:sp>
      <p:sp>
        <p:nvSpPr>
          <p:cNvPr id="2" name="Title 1"/>
          <p:cNvSpPr>
            <a:spLocks noGrp="1"/>
          </p:cNvSpPr>
          <p:nvPr>
            <p:ph type="title"/>
          </p:nvPr>
        </p:nvSpPr>
        <p:spPr/>
        <p:txBody>
          <a:bodyPr/>
          <a:lstStyle/>
          <a:p>
            <a:r>
              <a:rPr lang="en-US" b="1" dirty="0"/>
              <a:t>Summary of Changes</a:t>
            </a:r>
          </a:p>
        </p:txBody>
      </p:sp>
      <p:sp>
        <p:nvSpPr>
          <p:cNvPr id="8" name="Slide Number Placeholder 3"/>
          <p:cNvSpPr>
            <a:spLocks noGrp="1"/>
          </p:cNvSpPr>
          <p:nvPr>
            <p:ph type="sldNum" sz="quarter" idx="12"/>
          </p:nvPr>
        </p:nvSpPr>
        <p:spPr>
          <a:xfrm>
            <a:off x="4350027" y="6458776"/>
            <a:ext cx="443947" cy="381000"/>
          </a:xfrm>
          <a:prstGeom prst="rect">
            <a:avLst/>
          </a:prstGeom>
        </p:spPr>
        <p:txBody>
          <a:bodyPr/>
          <a:lstStyle/>
          <a:p>
            <a:pPr algn="ctr"/>
            <a:fld id="{06631174-66BD-4F95-A10A-153038C5D22D}" type="slidenum">
              <a:rPr lang="en-US" sz="1600" smtClean="0">
                <a:latin typeface="+mn-lt"/>
              </a:rPr>
              <a:pPr algn="ctr"/>
              <a:t>19</a:t>
            </a:fld>
            <a:endParaRPr lang="en-US" sz="1600" dirty="0">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b="1" dirty="0">
                <a:solidFill>
                  <a:srgbClr val="0077C8"/>
                </a:solidFill>
              </a:rPr>
              <a:t>Implementation Information</a:t>
            </a:r>
          </a:p>
        </p:txBody>
      </p:sp>
      <p:sp>
        <p:nvSpPr>
          <p:cNvPr id="10" name="Slide Number Placeholder 3"/>
          <p:cNvSpPr>
            <a:spLocks noGrp="1"/>
          </p:cNvSpPr>
          <p:nvPr>
            <p:ph type="sldNum" sz="quarter" idx="12"/>
          </p:nvPr>
        </p:nvSpPr>
        <p:spPr>
          <a:xfrm>
            <a:off x="4350027" y="6458776"/>
            <a:ext cx="443947" cy="381000"/>
          </a:xfrm>
          <a:prstGeom prst="rect">
            <a:avLst/>
          </a:prstGeom>
        </p:spPr>
        <p:txBody>
          <a:bodyPr/>
          <a:lstStyle/>
          <a:p>
            <a:pPr algn="ctr"/>
            <a:fld id="{5CD40F1F-9CD8-4A28-B2EF-BD477BE018ED}" type="slidenum">
              <a:rPr lang="en-US" sz="1600" smtClean="0">
                <a:latin typeface="+mn-lt"/>
              </a:rPr>
              <a:pPr algn="ctr"/>
              <a:t>2</a:t>
            </a:fld>
            <a:endParaRPr lang="en-US" sz="1600"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2" name="Rectangle 6"/>
          <p:cNvSpPr>
            <a:spLocks noGrp="1" noChangeArrowheads="1"/>
          </p:cNvSpPr>
          <p:nvPr>
            <p:ph type="ctrTitle"/>
          </p:nvPr>
        </p:nvSpPr>
        <p:spPr/>
        <p:txBody>
          <a:bodyPr/>
          <a:lstStyle/>
          <a:p>
            <a:r>
              <a:rPr lang="en-US" b="1" dirty="0">
                <a:solidFill>
                  <a:srgbClr val="0077C8"/>
                </a:solidFill>
              </a:rPr>
              <a:t>POS Claim Processing</a:t>
            </a:r>
          </a:p>
        </p:txBody>
      </p:sp>
      <p:sp>
        <p:nvSpPr>
          <p:cNvPr id="3" name="Slide Number Placeholder 3"/>
          <p:cNvSpPr>
            <a:spLocks noGrp="1"/>
          </p:cNvSpPr>
          <p:nvPr>
            <p:ph type="sldNum" sz="quarter" idx="12"/>
          </p:nvPr>
        </p:nvSpPr>
        <p:spPr>
          <a:xfrm>
            <a:off x="4350027" y="6458776"/>
            <a:ext cx="443947" cy="381000"/>
          </a:xfrm>
          <a:prstGeom prst="rect">
            <a:avLst/>
          </a:prstGeom>
        </p:spPr>
        <p:txBody>
          <a:bodyPr/>
          <a:lstStyle/>
          <a:p>
            <a:pPr algn="ctr"/>
            <a:fld id="{5D20BCC0-1381-4A44-A648-513F62043803}" type="slidenum">
              <a:rPr lang="en-US" sz="1600" smtClean="0">
                <a:latin typeface="+mn-lt"/>
              </a:rPr>
              <a:t>20</a:t>
            </a:fld>
            <a:endParaRPr lang="en-US" sz="1600" dirty="0">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261112"/>
          </a:xfrm>
        </p:spPr>
        <p:txBody>
          <a:bodyPr>
            <a:noAutofit/>
          </a:bodyPr>
          <a:lstStyle/>
          <a:p>
            <a:r>
              <a:rPr lang="en-US" sz="1800" dirty="0"/>
              <a:t>Magellan Rx Management Pharmacy Call Center</a:t>
            </a:r>
          </a:p>
          <a:p>
            <a:pPr marL="457200" lvl="1" indent="-228600"/>
            <a:r>
              <a:rPr lang="en-US" sz="1800" dirty="0"/>
              <a:t>Phone: 1-800-424-5906 </a:t>
            </a:r>
          </a:p>
          <a:p>
            <a:pPr marL="457200" lvl="1" indent="-228600"/>
            <a:r>
              <a:rPr lang="en-US" sz="1800" dirty="0"/>
              <a:t>Fax: 1-800-424-5927</a:t>
            </a:r>
          </a:p>
          <a:p>
            <a:pPr marL="457200" lvl="1" indent="-228600"/>
            <a:r>
              <a:rPr lang="en-US" sz="1800" dirty="0"/>
              <a:t>24 hours a day, 7 days a week</a:t>
            </a:r>
          </a:p>
          <a:p>
            <a:pPr marL="457200" lvl="1" indent="-228600"/>
            <a:r>
              <a:rPr lang="en-US" sz="1800" dirty="0"/>
              <a:t>E-mail: </a:t>
            </a:r>
            <a:r>
              <a:rPr lang="en-US" u="sng" dirty="0">
                <a:hlinkClick r:id="rId2"/>
              </a:rPr>
              <a:t>CAADAPProviderResponseTeam@magellanhealth.com</a:t>
            </a:r>
            <a:endParaRPr lang="en-US" sz="1800" dirty="0"/>
          </a:p>
          <a:p>
            <a:r>
              <a:rPr lang="en-US" sz="1800" dirty="0"/>
              <a:t>Magellan Rx Management Web Support Help Desk</a:t>
            </a:r>
          </a:p>
          <a:p>
            <a:pPr marL="457200" lvl="1" indent="-228600"/>
            <a:r>
              <a:rPr lang="en-US" sz="1800" dirty="0"/>
              <a:t>Phone: 1-800-241-8726</a:t>
            </a:r>
          </a:p>
          <a:p>
            <a:pPr marL="457200" lvl="1" indent="-228600"/>
            <a:r>
              <a:rPr lang="en-US" sz="1800" dirty="0"/>
              <a:t>Monday – Friday</a:t>
            </a:r>
            <a:r>
              <a:rPr lang="en-US" sz="1100" dirty="0"/>
              <a:t> </a:t>
            </a:r>
            <a:r>
              <a:rPr lang="en-US" sz="1800" dirty="0"/>
              <a:t>5:00 a.m. to 5:00 p.m. PST, excluding State Holidays</a:t>
            </a:r>
          </a:p>
        </p:txBody>
      </p:sp>
      <p:sp>
        <p:nvSpPr>
          <p:cNvPr id="2" name="Title 1"/>
          <p:cNvSpPr>
            <a:spLocks noGrp="1"/>
          </p:cNvSpPr>
          <p:nvPr>
            <p:ph type="title"/>
          </p:nvPr>
        </p:nvSpPr>
        <p:spPr/>
        <p:txBody>
          <a:bodyPr/>
          <a:lstStyle/>
          <a:p>
            <a:r>
              <a:rPr lang="en-US" b="1" dirty="0"/>
              <a:t>Contact Information</a:t>
            </a:r>
          </a:p>
        </p:txBody>
      </p:sp>
      <p:sp>
        <p:nvSpPr>
          <p:cNvPr id="9" name="Slide Number Placeholder 3"/>
          <p:cNvSpPr>
            <a:spLocks noGrp="1"/>
          </p:cNvSpPr>
          <p:nvPr>
            <p:ph type="sldNum" sz="quarter" idx="12"/>
          </p:nvPr>
        </p:nvSpPr>
        <p:spPr>
          <a:xfrm>
            <a:off x="4350027" y="6458776"/>
            <a:ext cx="443947" cy="381000"/>
          </a:xfrm>
          <a:prstGeom prst="rect">
            <a:avLst/>
          </a:prstGeom>
        </p:spPr>
        <p:txBody>
          <a:bodyPr/>
          <a:lstStyle/>
          <a:p>
            <a:pPr algn="ctr"/>
            <a:fld id="{06631174-66BD-4F95-A10A-153038C5D22D}" type="slidenum">
              <a:rPr lang="en-US" sz="1600" smtClean="0">
                <a:latin typeface="+mn-lt"/>
              </a:rPr>
              <a:pPr algn="ctr"/>
              <a:t>21</a:t>
            </a:fld>
            <a:endParaRPr lang="en-US" sz="1600" dirty="0">
              <a:latin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800" dirty="0"/>
              <a:t>The Magellan Rx Management Provider Portal will be active on June 24, 2016</a:t>
            </a:r>
          </a:p>
          <a:p>
            <a:pPr marL="457200" lvl="1" indent="-228600"/>
            <a:r>
              <a:rPr lang="en-US" sz="1800" dirty="0">
                <a:hlinkClick r:id="rId2"/>
              </a:rPr>
              <a:t>https://cdph.magellanrx.com</a:t>
            </a:r>
            <a:r>
              <a:rPr lang="en-US" sz="1800" dirty="0"/>
              <a:t> </a:t>
            </a:r>
          </a:p>
          <a:p>
            <a:r>
              <a:rPr lang="en-US" sz="1800" dirty="0"/>
              <a:t>The Web Portal is the primary source for CDPH/OA/ADAP information and resources:</a:t>
            </a:r>
          </a:p>
          <a:p>
            <a:pPr marL="457200" lvl="1" indent="-228600"/>
            <a:r>
              <a:rPr lang="en-US" sz="1800" dirty="0"/>
              <a:t>Provider communication (letters, notices, etc.)</a:t>
            </a:r>
          </a:p>
          <a:p>
            <a:pPr marL="457200" lvl="1" indent="-228600"/>
            <a:r>
              <a:rPr lang="en-US" sz="1800" dirty="0"/>
              <a:t>Forms </a:t>
            </a:r>
          </a:p>
          <a:p>
            <a:pPr marL="457200" lvl="1" indent="-228600"/>
            <a:r>
              <a:rPr lang="en-US" sz="1800" dirty="0"/>
              <a:t>Provider Payer Specification Sheet</a:t>
            </a:r>
          </a:p>
          <a:p>
            <a:pPr marL="457200" lvl="1" indent="-228600"/>
            <a:r>
              <a:rPr lang="en-US" sz="1800" dirty="0"/>
              <a:t>Locate a Pharmacy (client portal)</a:t>
            </a:r>
          </a:p>
          <a:p>
            <a:pPr marL="457200" lvl="1" indent="-228600"/>
            <a:r>
              <a:rPr lang="en-US" sz="1800" dirty="0"/>
              <a:t>Contact Information</a:t>
            </a:r>
          </a:p>
          <a:p>
            <a:pPr marL="457200" lvl="1" indent="-228600"/>
            <a:r>
              <a:rPr lang="en-US" sz="1800" dirty="0"/>
              <a:t>Links (websites, etc.)</a:t>
            </a:r>
          </a:p>
          <a:p>
            <a:endParaRPr lang="en-US" dirty="0"/>
          </a:p>
        </p:txBody>
      </p:sp>
      <p:sp>
        <p:nvSpPr>
          <p:cNvPr id="2" name="Title 1"/>
          <p:cNvSpPr>
            <a:spLocks noGrp="1"/>
          </p:cNvSpPr>
          <p:nvPr>
            <p:ph type="title"/>
          </p:nvPr>
        </p:nvSpPr>
        <p:spPr/>
        <p:txBody>
          <a:bodyPr/>
          <a:lstStyle/>
          <a:p>
            <a:r>
              <a:rPr lang="en-US" b="1" dirty="0"/>
              <a:t>Web Portal</a:t>
            </a:r>
          </a:p>
        </p:txBody>
      </p:sp>
      <p:sp>
        <p:nvSpPr>
          <p:cNvPr id="8" name="Slide Number Placeholder 3"/>
          <p:cNvSpPr>
            <a:spLocks noGrp="1"/>
          </p:cNvSpPr>
          <p:nvPr>
            <p:ph type="sldNum" sz="quarter" idx="12"/>
          </p:nvPr>
        </p:nvSpPr>
        <p:spPr>
          <a:xfrm>
            <a:off x="4350027" y="6458776"/>
            <a:ext cx="443947" cy="381000"/>
          </a:xfrm>
          <a:prstGeom prst="rect">
            <a:avLst/>
          </a:prstGeom>
        </p:spPr>
        <p:txBody>
          <a:bodyPr/>
          <a:lstStyle/>
          <a:p>
            <a:pPr algn="ctr"/>
            <a:fld id="{06631174-66BD-4F95-A10A-153038C5D22D}" type="slidenum">
              <a:rPr lang="en-US" sz="1600" smtClean="0">
                <a:latin typeface="+mn-lt"/>
              </a:rPr>
              <a:pPr algn="ctr"/>
              <a:t>22</a:t>
            </a:fld>
            <a:endParaRPr lang="en-US" sz="1600" dirty="0">
              <a:latin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Are there any questions?</a:t>
            </a:r>
          </a:p>
        </p:txBody>
      </p:sp>
      <p:sp>
        <p:nvSpPr>
          <p:cNvPr id="2" name="Title 1"/>
          <p:cNvSpPr>
            <a:spLocks noGrp="1"/>
          </p:cNvSpPr>
          <p:nvPr>
            <p:ph type="title"/>
          </p:nvPr>
        </p:nvSpPr>
        <p:spPr/>
        <p:txBody>
          <a:bodyPr/>
          <a:lstStyle/>
          <a:p>
            <a:r>
              <a:rPr lang="en-US" b="1" dirty="0"/>
              <a:t>Questions and Answers</a:t>
            </a:r>
          </a:p>
        </p:txBody>
      </p:sp>
      <p:sp>
        <p:nvSpPr>
          <p:cNvPr id="9" name="Slide Number Placeholder 3"/>
          <p:cNvSpPr>
            <a:spLocks noGrp="1"/>
          </p:cNvSpPr>
          <p:nvPr>
            <p:ph type="sldNum" sz="quarter" idx="12"/>
          </p:nvPr>
        </p:nvSpPr>
        <p:spPr>
          <a:xfrm>
            <a:off x="4350027" y="6458776"/>
            <a:ext cx="443947" cy="381000"/>
          </a:xfrm>
          <a:prstGeom prst="rect">
            <a:avLst/>
          </a:prstGeom>
        </p:spPr>
        <p:txBody>
          <a:bodyPr/>
          <a:lstStyle/>
          <a:p>
            <a:pPr algn="ctr"/>
            <a:fld id="{06631174-66BD-4F95-A10A-153038C5D22D}" type="slidenum">
              <a:rPr lang="en-US" sz="1600" smtClean="0">
                <a:latin typeface="+mn-lt"/>
              </a:rPr>
              <a:pPr algn="ctr"/>
              <a:t>23</a:t>
            </a:fld>
            <a:endParaRPr lang="en-US" sz="1600"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On July 1, 2016, Magellan Rx Management will begin processing the California Department of Public Health, Office of AIDS, AIDS Drug Assistance Program (CDPH/OA/ADAP) pharmacy claims. Magellan Rx Management will perform the following functions:</a:t>
            </a:r>
          </a:p>
          <a:p>
            <a:pPr lvl="1"/>
            <a:r>
              <a:rPr lang="en-US" dirty="0"/>
              <a:t>Claims Processing</a:t>
            </a:r>
          </a:p>
          <a:p>
            <a:pPr lvl="1"/>
            <a:r>
              <a:rPr lang="en-US" dirty="0"/>
              <a:t>Operations support for the Pharmacy Program</a:t>
            </a:r>
          </a:p>
          <a:p>
            <a:pPr lvl="1"/>
            <a:r>
              <a:rPr lang="en-US" dirty="0"/>
              <a:t>Pharmacy Call Center Operations for Providers and Clients</a:t>
            </a:r>
          </a:p>
          <a:p>
            <a:pPr lvl="1"/>
            <a:r>
              <a:rPr lang="en-US" dirty="0"/>
              <a:t>Clinical Consultation Services</a:t>
            </a:r>
          </a:p>
          <a:p>
            <a:pPr lvl="1"/>
            <a:r>
              <a:rPr lang="en-US" dirty="0"/>
              <a:t>Education for Providers</a:t>
            </a:r>
          </a:p>
          <a:p>
            <a:endParaRPr lang="en-US" dirty="0"/>
          </a:p>
        </p:txBody>
      </p:sp>
      <p:sp>
        <p:nvSpPr>
          <p:cNvPr id="2" name="Title 1"/>
          <p:cNvSpPr>
            <a:spLocks noGrp="1"/>
          </p:cNvSpPr>
          <p:nvPr>
            <p:ph type="title"/>
          </p:nvPr>
        </p:nvSpPr>
        <p:spPr/>
        <p:txBody>
          <a:bodyPr/>
          <a:lstStyle/>
          <a:p>
            <a:r>
              <a:rPr lang="en-US" b="1" dirty="0"/>
              <a:t>CDPH/OA/ADAP Pharmacy Program</a:t>
            </a:r>
          </a:p>
        </p:txBody>
      </p:sp>
      <p:pic>
        <p:nvPicPr>
          <p:cNvPr id="5" name="Picture 4" descr="MCj03825920000[1]"/>
          <p:cNvPicPr>
            <a:picLocks noChangeAspect="1" noChangeArrowheads="1"/>
          </p:cNvPicPr>
          <p:nvPr/>
        </p:nvPicPr>
        <p:blipFill>
          <a:blip r:embed="rId2" cstate="print"/>
          <a:srcRect/>
          <a:stretch>
            <a:fillRect/>
          </a:stretch>
        </p:blipFill>
        <p:spPr bwMode="auto">
          <a:xfrm>
            <a:off x="6477000" y="3961571"/>
            <a:ext cx="2209800" cy="2209800"/>
          </a:xfrm>
          <a:prstGeom prst="rect">
            <a:avLst/>
          </a:prstGeom>
          <a:noFill/>
          <a:ln w="9525">
            <a:noFill/>
            <a:miter lim="800000"/>
            <a:headEnd/>
            <a:tailEnd/>
          </a:ln>
          <a:effectLst/>
        </p:spPr>
      </p:pic>
      <p:sp>
        <p:nvSpPr>
          <p:cNvPr id="18" name="Slide Number Placeholder 3"/>
          <p:cNvSpPr>
            <a:spLocks noGrp="1"/>
          </p:cNvSpPr>
          <p:nvPr>
            <p:ph type="sldNum" sz="quarter" idx="12"/>
          </p:nvPr>
        </p:nvSpPr>
        <p:spPr>
          <a:xfrm>
            <a:off x="4350027" y="6458776"/>
            <a:ext cx="443947" cy="381000"/>
          </a:xfrm>
          <a:prstGeom prst="rect">
            <a:avLst/>
          </a:prstGeom>
        </p:spPr>
        <p:txBody>
          <a:bodyPr/>
          <a:lstStyle/>
          <a:p>
            <a:pPr algn="ctr"/>
            <a:fld id="{06631174-66BD-4F95-A10A-153038C5D22D}" type="slidenum">
              <a:rPr lang="en-US" sz="1600" smtClean="0">
                <a:latin typeface="+mn-lt"/>
              </a:rPr>
              <a:pPr algn="ctr"/>
              <a:t>3</a:t>
            </a:fld>
            <a:endParaRPr lang="en-US" sz="1600" dirty="0">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4488"/>
            <a:ext cx="8229600" cy="4744278"/>
          </a:xfrm>
        </p:spPr>
        <p:txBody>
          <a:bodyPr/>
          <a:lstStyle/>
          <a:p>
            <a:r>
              <a:rPr lang="en-US" dirty="0"/>
              <a:t>On July 1, 2016, Magellan Rx Management will begin new claims processing at </a:t>
            </a:r>
            <a:r>
              <a:rPr lang="en-US" dirty="0">
                <a:solidFill>
                  <a:schemeClr val="tx1"/>
                </a:solidFill>
              </a:rPr>
              <a:t>6:00 a.m., PST.</a:t>
            </a:r>
          </a:p>
        </p:txBody>
      </p:sp>
      <p:sp>
        <p:nvSpPr>
          <p:cNvPr id="2" name="Title 1"/>
          <p:cNvSpPr>
            <a:spLocks noGrp="1"/>
          </p:cNvSpPr>
          <p:nvPr>
            <p:ph type="title"/>
          </p:nvPr>
        </p:nvSpPr>
        <p:spPr>
          <a:xfrm>
            <a:off x="457200" y="533400"/>
            <a:ext cx="6301409" cy="742122"/>
          </a:xfrm>
        </p:spPr>
        <p:txBody>
          <a:bodyPr/>
          <a:lstStyle/>
          <a:p>
            <a:r>
              <a:rPr lang="en-US" b="1" dirty="0"/>
              <a:t>Plan Effective Date for the Pharmacy Program Transition Implementation</a:t>
            </a:r>
          </a:p>
        </p:txBody>
      </p:sp>
      <p:sp>
        <p:nvSpPr>
          <p:cNvPr id="8" name="Slide Number Placeholder 3"/>
          <p:cNvSpPr>
            <a:spLocks noGrp="1"/>
          </p:cNvSpPr>
          <p:nvPr>
            <p:ph type="sldNum" sz="quarter" idx="12"/>
          </p:nvPr>
        </p:nvSpPr>
        <p:spPr>
          <a:xfrm>
            <a:off x="4350027" y="6458776"/>
            <a:ext cx="443947" cy="381000"/>
          </a:xfrm>
          <a:prstGeom prst="rect">
            <a:avLst/>
          </a:prstGeom>
        </p:spPr>
        <p:txBody>
          <a:bodyPr/>
          <a:lstStyle/>
          <a:p>
            <a:pPr algn="ctr"/>
            <a:fld id="{06631174-66BD-4F95-A10A-153038C5D22D}" type="slidenum">
              <a:rPr lang="en-US" sz="1600" smtClean="0">
                <a:latin typeface="+mn-lt"/>
              </a:rPr>
              <a:pPr algn="ctr"/>
              <a:t>4</a:t>
            </a:fld>
            <a:endParaRPr lang="en-US" sz="1600"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a:t>Magellan Rx Management will provide system availability for submitting claims:</a:t>
            </a:r>
          </a:p>
          <a:p>
            <a:pPr marL="457200" lvl="1" indent="-228600"/>
            <a:r>
              <a:rPr lang="en-US" dirty="0"/>
              <a:t>Daily; 24 hours availability</a:t>
            </a:r>
          </a:p>
          <a:p>
            <a:pPr marL="685800" lvl="2"/>
            <a:r>
              <a:rPr lang="en-US" dirty="0"/>
              <a:t>Exception:</a:t>
            </a:r>
          </a:p>
          <a:p>
            <a:pPr marL="914400" lvl="3"/>
            <a:r>
              <a:rPr lang="en-US" dirty="0">
                <a:solidFill>
                  <a:srgbClr val="666666"/>
                </a:solidFill>
              </a:rPr>
              <a:t>Saturday at </a:t>
            </a:r>
            <a:r>
              <a:rPr lang="en-US" sz="2100" dirty="0">
                <a:solidFill>
                  <a:srgbClr val="666666"/>
                </a:solidFill>
              </a:rPr>
              <a:t>11:00 p.m., PST through Sunday at 6:00 a.m., PST*</a:t>
            </a:r>
          </a:p>
          <a:p>
            <a:pPr marL="1371600" lvl="3"/>
            <a:r>
              <a:rPr lang="en-US" sz="2100" dirty="0">
                <a:solidFill>
                  <a:srgbClr val="666666"/>
                </a:solidFill>
              </a:rPr>
              <a:t>Downtime will only occur if a need exists for maintenance. If not, the system will remain available for claims processing.</a:t>
            </a:r>
          </a:p>
          <a:p>
            <a:pPr marL="1371600" lvl="3"/>
            <a:r>
              <a:rPr lang="en-US" sz="2100" dirty="0">
                <a:solidFill>
                  <a:srgbClr val="666666"/>
                </a:solidFill>
              </a:rPr>
              <a:t>When regularly scheduled downtime does occur, only the amount of time needed for the upgrades or maintenance is utilized and then </a:t>
            </a:r>
            <a:r>
              <a:rPr lang="en-US" sz="2100" dirty="0" err="1">
                <a:solidFill>
                  <a:srgbClr val="666666"/>
                </a:solidFill>
              </a:rPr>
              <a:t>FirstRx</a:t>
            </a:r>
            <a:r>
              <a:rPr lang="en-US" sz="2100" dirty="0">
                <a:solidFill>
                  <a:srgbClr val="666666"/>
                </a:solidFill>
              </a:rPr>
              <a:t>℠ is made available to continue claims processing.</a:t>
            </a:r>
          </a:p>
          <a:p>
            <a:pPr marL="1371600" lvl="3"/>
            <a:r>
              <a:rPr lang="en-US" sz="2100" dirty="0">
                <a:solidFill>
                  <a:srgbClr val="666666"/>
                </a:solidFill>
              </a:rPr>
              <a:t>If the regularly scheduled downtime needs to incorporate a major change to the system such as a quarterly release enhancement that will take longer than an hour, Magellan Rx Management Account Management will notify providers in advance of the implementation. </a:t>
            </a:r>
          </a:p>
          <a:p>
            <a:pPr marL="1371600" lvl="3"/>
            <a:endParaRPr lang="en-US" dirty="0"/>
          </a:p>
          <a:p>
            <a:pPr marL="0" indent="0">
              <a:buNone/>
            </a:pPr>
            <a:endParaRPr lang="en-US" dirty="0"/>
          </a:p>
        </p:txBody>
      </p:sp>
      <p:sp>
        <p:nvSpPr>
          <p:cNvPr id="2" name="Title 1"/>
          <p:cNvSpPr>
            <a:spLocks noGrp="1"/>
          </p:cNvSpPr>
          <p:nvPr>
            <p:ph type="title"/>
          </p:nvPr>
        </p:nvSpPr>
        <p:spPr/>
        <p:txBody>
          <a:bodyPr/>
          <a:lstStyle/>
          <a:p>
            <a:r>
              <a:rPr lang="en-US" b="1" dirty="0"/>
              <a:t>Availability</a:t>
            </a:r>
          </a:p>
        </p:txBody>
      </p:sp>
      <p:sp>
        <p:nvSpPr>
          <p:cNvPr id="5" name="Slide Number Placeholder 3"/>
          <p:cNvSpPr>
            <a:spLocks noGrp="1"/>
          </p:cNvSpPr>
          <p:nvPr>
            <p:ph type="sldNum" sz="quarter" idx="12"/>
          </p:nvPr>
        </p:nvSpPr>
        <p:spPr>
          <a:xfrm>
            <a:off x="4350027" y="6458776"/>
            <a:ext cx="443947" cy="381000"/>
          </a:xfrm>
          <a:prstGeom prst="rect">
            <a:avLst/>
          </a:prstGeom>
        </p:spPr>
        <p:txBody>
          <a:bodyPr/>
          <a:lstStyle/>
          <a:p>
            <a:pPr algn="ctr"/>
            <a:fld id="{06631174-66BD-4F95-A10A-153038C5D22D}" type="slidenum">
              <a:rPr lang="en-US" sz="1600" smtClean="0">
                <a:latin typeface="+mn-lt"/>
              </a:rPr>
              <a:pPr algn="ctr"/>
              <a:t>5</a:t>
            </a:fld>
            <a:endParaRPr lang="en-US" sz="1600"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Formulary</a:t>
            </a:r>
          </a:p>
          <a:p>
            <a:r>
              <a:rPr lang="en-US" dirty="0"/>
              <a:t>Payer Specification Document </a:t>
            </a:r>
          </a:p>
          <a:p>
            <a:r>
              <a:rPr lang="en-US" dirty="0"/>
              <a:t>Prior Authorization Forms</a:t>
            </a:r>
          </a:p>
          <a:p>
            <a:r>
              <a:rPr lang="en-US" dirty="0"/>
              <a:t>Frequently Asked Questions</a:t>
            </a:r>
          </a:p>
          <a:p>
            <a:pPr>
              <a:buNone/>
            </a:pPr>
            <a:r>
              <a:rPr lang="en-US" dirty="0"/>
              <a:t>	</a:t>
            </a:r>
          </a:p>
          <a:p>
            <a:pPr marL="0" indent="0">
              <a:buNone/>
            </a:pPr>
            <a:r>
              <a:rPr lang="en-US" dirty="0"/>
              <a:t>All documents and resources will be available on the following website beginning June 24, 2016: </a:t>
            </a:r>
            <a:r>
              <a:rPr lang="en-US" u="sng" dirty="0">
                <a:hlinkClick r:id="rId2"/>
              </a:rPr>
              <a:t>https://cdph.magellanrx.com</a:t>
            </a:r>
            <a:endParaRPr lang="en-US" i="1" dirty="0">
              <a:solidFill>
                <a:srgbClr val="3F7ABF"/>
              </a:solidFill>
            </a:endParaRPr>
          </a:p>
          <a:p>
            <a:endParaRPr lang="en-US" dirty="0"/>
          </a:p>
        </p:txBody>
      </p:sp>
      <p:sp>
        <p:nvSpPr>
          <p:cNvPr id="2" name="Title 1"/>
          <p:cNvSpPr>
            <a:spLocks noGrp="1"/>
          </p:cNvSpPr>
          <p:nvPr>
            <p:ph type="title"/>
          </p:nvPr>
        </p:nvSpPr>
        <p:spPr/>
        <p:txBody>
          <a:bodyPr/>
          <a:lstStyle/>
          <a:p>
            <a:r>
              <a:rPr lang="en-US" b="1" dirty="0"/>
              <a:t>Readiness Documents and Resources</a:t>
            </a:r>
          </a:p>
        </p:txBody>
      </p:sp>
      <p:sp>
        <p:nvSpPr>
          <p:cNvPr id="5" name="Slide Number Placeholder 3"/>
          <p:cNvSpPr>
            <a:spLocks noGrp="1"/>
          </p:cNvSpPr>
          <p:nvPr>
            <p:ph type="sldNum" sz="quarter" idx="12"/>
          </p:nvPr>
        </p:nvSpPr>
        <p:spPr>
          <a:xfrm>
            <a:off x="4350027" y="6458776"/>
            <a:ext cx="443947" cy="381000"/>
          </a:xfrm>
          <a:prstGeom prst="rect">
            <a:avLst/>
          </a:prstGeom>
        </p:spPr>
        <p:txBody>
          <a:bodyPr/>
          <a:lstStyle/>
          <a:p>
            <a:pPr algn="ctr"/>
            <a:fld id="{06631174-66BD-4F95-A10A-153038C5D22D}" type="slidenum">
              <a:rPr lang="en-US" sz="1600" smtClean="0">
                <a:latin typeface="+mn-lt"/>
              </a:rPr>
              <a:pPr algn="ctr"/>
              <a:t>6</a:t>
            </a:fld>
            <a:endParaRPr lang="en-US" sz="1600" dirty="0">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Point-of-sale (POS) claim submission</a:t>
            </a:r>
          </a:p>
        </p:txBody>
      </p:sp>
      <p:sp>
        <p:nvSpPr>
          <p:cNvPr id="2" name="Title 1"/>
          <p:cNvSpPr>
            <a:spLocks noGrp="1"/>
          </p:cNvSpPr>
          <p:nvPr>
            <p:ph type="title"/>
          </p:nvPr>
        </p:nvSpPr>
        <p:spPr/>
        <p:txBody>
          <a:bodyPr/>
          <a:lstStyle/>
          <a:p>
            <a:r>
              <a:rPr lang="en-US" b="1" dirty="0"/>
              <a:t>Modes of Claim Submission</a:t>
            </a:r>
          </a:p>
        </p:txBody>
      </p:sp>
      <p:pic>
        <p:nvPicPr>
          <p:cNvPr id="5" name="Picture 33" descr="j0409737"/>
          <p:cNvPicPr>
            <a:picLocks noChangeAspect="1" noChangeArrowheads="1"/>
          </p:cNvPicPr>
          <p:nvPr/>
        </p:nvPicPr>
        <p:blipFill>
          <a:blip r:embed="rId2" cstate="print"/>
          <a:srcRect/>
          <a:stretch>
            <a:fillRect/>
          </a:stretch>
        </p:blipFill>
        <p:spPr bwMode="auto">
          <a:xfrm>
            <a:off x="5537200" y="2354263"/>
            <a:ext cx="2062163" cy="3108325"/>
          </a:xfrm>
          <a:prstGeom prst="rect">
            <a:avLst/>
          </a:prstGeom>
          <a:noFill/>
        </p:spPr>
      </p:pic>
      <p:sp>
        <p:nvSpPr>
          <p:cNvPr id="9" name="Slide Number Placeholder 3"/>
          <p:cNvSpPr>
            <a:spLocks noGrp="1"/>
          </p:cNvSpPr>
          <p:nvPr>
            <p:ph type="sldNum" sz="quarter" idx="12"/>
          </p:nvPr>
        </p:nvSpPr>
        <p:spPr>
          <a:xfrm>
            <a:off x="4350027" y="6458776"/>
            <a:ext cx="443947" cy="381000"/>
          </a:xfrm>
          <a:prstGeom prst="rect">
            <a:avLst/>
          </a:prstGeom>
        </p:spPr>
        <p:txBody>
          <a:bodyPr/>
          <a:lstStyle/>
          <a:p>
            <a:pPr algn="ctr"/>
            <a:fld id="{06631174-66BD-4F95-A10A-153038C5D22D}" type="slidenum">
              <a:rPr lang="en-US" sz="1600" smtClean="0">
                <a:latin typeface="+mn-lt"/>
              </a:rPr>
              <a:pPr algn="ctr"/>
              <a:t>7</a:t>
            </a:fld>
            <a:endParaRPr lang="en-US" sz="1600" dirty="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2" name="Rectangle 6"/>
          <p:cNvSpPr>
            <a:spLocks noGrp="1" noChangeArrowheads="1"/>
          </p:cNvSpPr>
          <p:nvPr>
            <p:ph type="ctrTitle"/>
          </p:nvPr>
        </p:nvSpPr>
        <p:spPr/>
        <p:txBody>
          <a:bodyPr/>
          <a:lstStyle/>
          <a:p>
            <a:r>
              <a:rPr lang="en-US" b="1" dirty="0">
                <a:solidFill>
                  <a:srgbClr val="0077C8"/>
                </a:solidFill>
              </a:rPr>
              <a:t>POS Technical Readiness</a:t>
            </a:r>
          </a:p>
        </p:txBody>
      </p:sp>
      <p:sp>
        <p:nvSpPr>
          <p:cNvPr id="3" name="Slide Number Placeholder 3"/>
          <p:cNvSpPr>
            <a:spLocks noGrp="1"/>
          </p:cNvSpPr>
          <p:nvPr>
            <p:ph type="sldNum" sz="quarter" idx="12"/>
          </p:nvPr>
        </p:nvSpPr>
        <p:spPr>
          <a:xfrm>
            <a:off x="4350027" y="6458776"/>
            <a:ext cx="443947" cy="381000"/>
          </a:xfrm>
          <a:prstGeom prst="rect">
            <a:avLst/>
          </a:prstGeom>
        </p:spPr>
        <p:txBody>
          <a:bodyPr/>
          <a:lstStyle/>
          <a:p>
            <a:pPr algn="ctr"/>
            <a:fld id="{99B723F2-A253-4C40-AA20-2C2A6B7E947A}" type="slidenum">
              <a:rPr lang="en-US" sz="1600" smtClean="0">
                <a:latin typeface="+mn-lt"/>
              </a:rPr>
              <a:t>8</a:t>
            </a:fld>
            <a:endParaRPr lang="en-US" sz="1600" dirty="0">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Ensure software vendors are certified to send National Council for Prescription Drug Programs (NCPDP) D.0</a:t>
            </a:r>
          </a:p>
          <a:p>
            <a:pPr marL="457200" lvl="1" indent="-228600"/>
            <a:r>
              <a:rPr lang="en-US" dirty="0"/>
              <a:t>For questions regarding submitting test claims prior to the implementation date, contact:</a:t>
            </a:r>
          </a:p>
          <a:p>
            <a:pPr marL="685800" lvl="2"/>
            <a:r>
              <a:rPr lang="en-US" dirty="0"/>
              <a:t>Girija Karri at 1-804-548-0428</a:t>
            </a:r>
          </a:p>
          <a:p>
            <a:r>
              <a:rPr lang="en-US" dirty="0"/>
              <a:t>Ensure that the routing information is changed: </a:t>
            </a:r>
          </a:p>
          <a:p>
            <a:pPr marL="457200" lvl="1" indent="-228600"/>
            <a:r>
              <a:rPr lang="en-US" dirty="0"/>
              <a:t>Banking Identification Number (BIN)</a:t>
            </a:r>
          </a:p>
          <a:p>
            <a:pPr marL="457200" lvl="1" indent="-228600"/>
            <a:r>
              <a:rPr lang="en-US" dirty="0"/>
              <a:t>Processor Control Number (PCN)</a:t>
            </a:r>
          </a:p>
          <a:p>
            <a:pPr marL="457200" lvl="1" indent="-228600"/>
            <a:r>
              <a:rPr lang="en-US" dirty="0"/>
              <a:t>GROUP ID</a:t>
            </a:r>
          </a:p>
          <a:p>
            <a:pPr marL="0" indent="0">
              <a:buNone/>
            </a:pPr>
            <a:endParaRPr lang="en-US" dirty="0"/>
          </a:p>
        </p:txBody>
      </p:sp>
      <p:sp>
        <p:nvSpPr>
          <p:cNvPr id="2" name="Title 1"/>
          <p:cNvSpPr>
            <a:spLocks noGrp="1"/>
          </p:cNvSpPr>
          <p:nvPr>
            <p:ph type="title"/>
          </p:nvPr>
        </p:nvSpPr>
        <p:spPr/>
        <p:txBody>
          <a:bodyPr/>
          <a:lstStyle/>
          <a:p>
            <a:r>
              <a:rPr lang="en-US" b="1" dirty="0"/>
              <a:t>Technical POS Submission Readiness</a:t>
            </a:r>
          </a:p>
        </p:txBody>
      </p:sp>
      <p:sp>
        <p:nvSpPr>
          <p:cNvPr id="8" name="Slide Number Placeholder 3"/>
          <p:cNvSpPr>
            <a:spLocks noGrp="1"/>
          </p:cNvSpPr>
          <p:nvPr>
            <p:ph type="sldNum" sz="quarter" idx="12"/>
          </p:nvPr>
        </p:nvSpPr>
        <p:spPr>
          <a:xfrm>
            <a:off x="4350027" y="6458776"/>
            <a:ext cx="443947" cy="381000"/>
          </a:xfrm>
          <a:prstGeom prst="rect">
            <a:avLst/>
          </a:prstGeom>
        </p:spPr>
        <p:txBody>
          <a:bodyPr/>
          <a:lstStyle/>
          <a:p>
            <a:pPr algn="ctr"/>
            <a:fld id="{06631174-66BD-4F95-A10A-153038C5D22D}" type="slidenum">
              <a:rPr lang="en-US" sz="1600" smtClean="0">
                <a:latin typeface="+mn-lt"/>
              </a:rPr>
              <a:pPr algn="ctr"/>
              <a:t>9</a:t>
            </a:fld>
            <a:endParaRPr lang="en-US" sz="1600" dirty="0">
              <a:latin typeface="+mn-lt"/>
            </a:endParaRPr>
          </a:p>
        </p:txBody>
      </p:sp>
    </p:spTree>
  </p:cSld>
  <p:clrMapOvr>
    <a:masterClrMapping/>
  </p:clrMapOvr>
</p:sld>
</file>

<file path=ppt/theme/theme1.xml><?xml version="1.0" encoding="utf-8"?>
<a:theme xmlns:a="http://schemas.openxmlformats.org/drawingml/2006/main" name="MHS_Template">
  <a:themeElements>
    <a:clrScheme name="MAGELLAN 120701">
      <a:dk1>
        <a:srgbClr val="697178"/>
      </a:dk1>
      <a:lt1>
        <a:srgbClr val="FFFFFF"/>
      </a:lt1>
      <a:dk2>
        <a:srgbClr val="697178"/>
      </a:dk2>
      <a:lt2>
        <a:srgbClr val="FFFFFF"/>
      </a:lt2>
      <a:accent1>
        <a:srgbClr val="89CA38"/>
      </a:accent1>
      <a:accent2>
        <a:srgbClr val="0558AD"/>
      </a:accent2>
      <a:accent3>
        <a:srgbClr val="E98E1E"/>
      </a:accent3>
      <a:accent4>
        <a:srgbClr val="5F6A72"/>
      </a:accent4>
      <a:accent5>
        <a:srgbClr val="55165E"/>
      </a:accent5>
      <a:accent6>
        <a:srgbClr val="922393"/>
      </a:accent6>
      <a:hlink>
        <a:srgbClr val="0558AD"/>
      </a:hlink>
      <a:folHlink>
        <a:srgbClr val="92239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EB7D40204B8C4EA1B280EE8BDFBD0D" ma:contentTypeVersion="0" ma:contentTypeDescription="Create a new document." ma:contentTypeScope="" ma:versionID="228bff86defea1c7a4f375a4471633e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C4F28B-46C5-49C0-BDFD-4536AD2E1305}">
  <ds:schemaRefs>
    <ds:schemaRef ds:uri="http://schemas.microsoft.com/sharepoint/v3/contenttype/forms"/>
  </ds:schemaRefs>
</ds:datastoreItem>
</file>

<file path=customXml/itemProps2.xml><?xml version="1.0" encoding="utf-8"?>
<ds:datastoreItem xmlns:ds="http://schemas.openxmlformats.org/officeDocument/2006/customXml" ds:itemID="{A0213E20-AEF0-4C1B-AAB0-FCB86469FC28}">
  <ds:schemaRefs>
    <ds:schemaRef ds:uri="http://schemas.microsoft.com/office/2006/documentManagement/types"/>
    <ds:schemaRef ds:uri="http://purl.org/dc/dcmitype/"/>
    <ds:schemaRef ds:uri="http://schemas.microsoft.com/office/infopath/2007/PartnerControls"/>
    <ds:schemaRef ds:uri="http://www.w3.org/XML/1998/namespace"/>
    <ds:schemaRef ds:uri="http://purl.org/dc/terms/"/>
    <ds:schemaRef ds:uri="http://purl.org/dc/elements/1.1/"/>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7487F262-E7C7-46A0-B94C-570960FCAD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MHS_Standard_Template</Template>
  <TotalTime>2431</TotalTime>
  <Words>1068</Words>
  <Application>Microsoft Office PowerPoint</Application>
  <PresentationFormat>On-screen Show (4:3)</PresentationFormat>
  <Paragraphs>144</Paragraphs>
  <Slides>23</Slides>
  <Notes>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23</vt:i4>
      </vt:variant>
    </vt:vector>
  </HeadingPairs>
  <TitlesOfParts>
    <vt:vector size="30" baseType="lpstr">
      <vt:lpstr>Arial</vt:lpstr>
      <vt:lpstr>Calibri</vt:lpstr>
      <vt:lpstr>Calibri Light</vt:lpstr>
      <vt:lpstr>Times</vt:lpstr>
      <vt:lpstr>MHS_Template</vt:lpstr>
      <vt:lpstr>1_Custom Design</vt:lpstr>
      <vt:lpstr>Custom Design</vt:lpstr>
      <vt:lpstr>California Department of Public Health,  Office of AIDS, AIDS Drugs Assistance Program  (CDPH/OA/ADAP) Pharmacy Program</vt:lpstr>
      <vt:lpstr>Implementation Information</vt:lpstr>
      <vt:lpstr>CDPH/OA/ADAP Pharmacy Program</vt:lpstr>
      <vt:lpstr>Plan Effective Date for the Pharmacy Program Transition Implementation</vt:lpstr>
      <vt:lpstr>Availability</vt:lpstr>
      <vt:lpstr>Readiness Documents and Resources</vt:lpstr>
      <vt:lpstr>Modes of Claim Submission</vt:lpstr>
      <vt:lpstr>POS Technical Readiness</vt:lpstr>
      <vt:lpstr>Technical POS Submission Readiness</vt:lpstr>
      <vt:lpstr>Necessary Data Elements for Initial Setup</vt:lpstr>
      <vt:lpstr>Additional Necessary Data Elements for Initial Set-Up</vt:lpstr>
      <vt:lpstr>POS Operational Readiness</vt:lpstr>
      <vt:lpstr>Claims Submission Timely Filing Limits</vt:lpstr>
      <vt:lpstr>Claims Submission Timely Filing Limits, cont.</vt:lpstr>
      <vt:lpstr>NCPDP D.0</vt:lpstr>
      <vt:lpstr>NCPDP D.0, cont.</vt:lpstr>
      <vt:lpstr>NCPDP D.0, cont.</vt:lpstr>
      <vt:lpstr>Coordination of Benefits</vt:lpstr>
      <vt:lpstr>Summary of Changes</vt:lpstr>
      <vt:lpstr>POS Claim Processing</vt:lpstr>
      <vt:lpstr>Contact Information</vt:lpstr>
      <vt:lpstr>Web Portal</vt:lpstr>
      <vt:lpstr>Questions and Answers</vt:lpstr>
    </vt:vector>
  </TitlesOfParts>
  <Company>Magellan Behavioral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CDPH/OA/ADAP Provider Training</dc:title>
  <dc:creator>Comm &amp; Doc Mgmt</dc:creator>
  <cp:lastModifiedBy>Haloski, Kristen M.</cp:lastModifiedBy>
  <cp:revision>137</cp:revision>
  <dcterms:created xsi:type="dcterms:W3CDTF">2009-08-12T16:00:30Z</dcterms:created>
  <dcterms:modified xsi:type="dcterms:W3CDTF">2020-04-02T21:24:59Z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0x0101002AEB7D40204B8C4EA1B280EE8BDFBD0D</vt:lpwstr>
  </property>
</Properties>
</file>